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75" r:id="rId4"/>
    <p:sldId id="257" r:id="rId5"/>
    <p:sldId id="268" r:id="rId6"/>
    <p:sldId id="258" r:id="rId7"/>
    <p:sldId id="259" r:id="rId8"/>
    <p:sldId id="269" r:id="rId9"/>
    <p:sldId id="270" r:id="rId10"/>
    <p:sldId id="260" r:id="rId11"/>
    <p:sldId id="271" r:id="rId12"/>
    <p:sldId id="272" r:id="rId13"/>
    <p:sldId id="274" r:id="rId14"/>
    <p:sldId id="261" r:id="rId15"/>
    <p:sldId id="262" r:id="rId16"/>
    <p:sldId id="276" r:id="rId17"/>
    <p:sldId id="263" r:id="rId18"/>
    <p:sldId id="277" r:id="rId19"/>
    <p:sldId id="26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24.11.2018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24.11.2018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24.11.2018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24.11.2018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МОАУ Лицей № 8</a:t>
            </a:r>
            <a:endParaRPr lang="ru-RU" dirty="0"/>
          </a:p>
        </p:txBody>
      </p:sp>
      <p:sp>
        <p:nvSpPr>
          <p:cNvPr id="3" name="Подзаголовок 2"/>
          <p:cNvSpPr>
            <a:spLocks noGrp="1"/>
          </p:cNvSpPr>
          <p:nvPr>
            <p:ph type="subTitle" idx="1"/>
          </p:nvPr>
        </p:nvSpPr>
        <p:spPr/>
        <p:txBody>
          <a:bodyPr/>
          <a:lstStyle/>
          <a:p>
            <a:r>
              <a:rPr lang="ru-RU" dirty="0" smtClean="0">
                <a:solidFill>
                  <a:schemeClr val="tx1"/>
                </a:solidFill>
              </a:rPr>
              <a:t>Команда «Лицеисты»</a:t>
            </a:r>
          </a:p>
          <a:p>
            <a:r>
              <a:rPr lang="ru-RU" dirty="0" smtClean="0">
                <a:solidFill>
                  <a:schemeClr val="tx1"/>
                </a:solidFill>
              </a:rPr>
              <a:t>Интересный рассказ</a:t>
            </a:r>
            <a:endParaRPr lang="ru-RU"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pic>
        <p:nvPicPr>
          <p:cNvPr id="4" name="Содержимое 3" descr="11060_Duma2.jpg"/>
          <p:cNvPicPr>
            <a:picLocks noGrp="1" noChangeAspect="1"/>
          </p:cNvPicPr>
          <p:nvPr>
            <p:ph idx="1"/>
          </p:nvPr>
        </p:nvPicPr>
        <p:blipFill>
          <a:blip r:embed="rId2"/>
          <a:stretch>
            <a:fillRect/>
          </a:stretch>
        </p:blipFill>
        <p:spPr>
          <a:xfrm>
            <a:off x="1571604" y="0"/>
            <a:ext cx="6193067" cy="4071942"/>
          </a:xfrm>
        </p:spPr>
      </p:pic>
      <p:sp>
        <p:nvSpPr>
          <p:cNvPr id="5" name="TextBox 4"/>
          <p:cNvSpPr txBox="1"/>
          <p:nvPr/>
        </p:nvSpPr>
        <p:spPr>
          <a:xfrm>
            <a:off x="0" y="4500570"/>
            <a:ext cx="9144000" cy="1384995"/>
          </a:xfrm>
          <a:prstGeom prst="rect">
            <a:avLst/>
          </a:prstGeom>
          <a:noFill/>
        </p:spPr>
        <p:txBody>
          <a:bodyPr wrap="square" rtlCol="0">
            <a:spAutoFit/>
          </a:bodyPr>
          <a:lstStyle/>
          <a:p>
            <a:r>
              <a:rPr lang="ru-RU" sz="2800" dirty="0" smtClean="0"/>
              <a:t>При попытке толпы проникнуть в здание городской Думы, городская охрана открыла огонь, ранив одного из толпы. Это чрезвычайно разозлило толпу.</a:t>
            </a:r>
            <a:endParaRPr lang="ru-RU"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611231"/>
            <a:ext cx="9144000" cy="1384995"/>
          </a:xfrm>
          <a:prstGeom prst="rect">
            <a:avLst/>
          </a:prstGeom>
          <a:noFill/>
        </p:spPr>
        <p:txBody>
          <a:bodyPr wrap="square" rtlCol="0">
            <a:spAutoFit/>
          </a:bodyPr>
          <a:lstStyle/>
          <a:p>
            <a:r>
              <a:rPr lang="ru-RU" sz="2800" dirty="0" smtClean="0"/>
              <a:t>Они двинулись по Почтамтской улице к Троицкому кафедральному собору, находившемуся на Ново-Соборной площади. </a:t>
            </a:r>
            <a:endParaRPr lang="ru-RU" sz="2800" dirty="0"/>
          </a:p>
        </p:txBody>
      </p:sp>
      <p:pic>
        <p:nvPicPr>
          <p:cNvPr id="7" name="Содержимое 6" descr="JZBhtESkPY0.jpg"/>
          <p:cNvPicPr>
            <a:picLocks noGrp="1" noChangeAspect="1"/>
          </p:cNvPicPr>
          <p:nvPr>
            <p:ph idx="1"/>
          </p:nvPr>
        </p:nvPicPr>
        <p:blipFill>
          <a:blip r:embed="rId2"/>
          <a:stretch>
            <a:fillRect/>
          </a:stretch>
        </p:blipFill>
        <p:spPr>
          <a:xfrm>
            <a:off x="928662" y="0"/>
            <a:ext cx="7296263"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50742.jpg"/>
          <p:cNvPicPr>
            <a:picLocks noGrp="1" noChangeAspect="1"/>
          </p:cNvPicPr>
          <p:nvPr>
            <p:ph idx="1"/>
          </p:nvPr>
        </p:nvPicPr>
        <p:blipFill>
          <a:blip r:embed="rId2"/>
          <a:stretch>
            <a:fillRect/>
          </a:stretch>
        </p:blipFill>
        <p:spPr>
          <a:xfrm>
            <a:off x="5000628" y="0"/>
            <a:ext cx="4143372" cy="6848548"/>
          </a:xfrm>
        </p:spPr>
      </p:pic>
      <p:sp>
        <p:nvSpPr>
          <p:cNvPr id="6" name="TextBox 5"/>
          <p:cNvSpPr txBox="1"/>
          <p:nvPr/>
        </p:nvSpPr>
        <p:spPr>
          <a:xfrm>
            <a:off x="0" y="642918"/>
            <a:ext cx="4643438" cy="4401205"/>
          </a:xfrm>
          <a:prstGeom prst="rect">
            <a:avLst/>
          </a:prstGeom>
          <a:noFill/>
        </p:spPr>
        <p:txBody>
          <a:bodyPr wrap="square" rtlCol="0">
            <a:spAutoFit/>
          </a:bodyPr>
          <a:lstStyle/>
          <a:p>
            <a:r>
              <a:rPr lang="ru-RU" sz="4000" dirty="0" smtClean="0"/>
              <a:t>По пути толпа избивала всех подозрительных, похожих на студентов людей. Было убито несколько человек.</a:t>
            </a:r>
            <a:endParaRPr lang="ru-RU"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21__Troickij_sobor_1_400.jpg"/>
          <p:cNvPicPr>
            <a:picLocks noGrp="1" noChangeAspect="1"/>
          </p:cNvPicPr>
          <p:nvPr>
            <p:ph idx="1"/>
          </p:nvPr>
        </p:nvPicPr>
        <p:blipFill>
          <a:blip r:embed="rId2"/>
          <a:stretch>
            <a:fillRect/>
          </a:stretch>
        </p:blipFill>
        <p:spPr>
          <a:xfrm>
            <a:off x="4775847" y="0"/>
            <a:ext cx="4368153" cy="6858000"/>
          </a:xfrm>
        </p:spPr>
      </p:pic>
      <p:sp>
        <p:nvSpPr>
          <p:cNvPr id="6" name="TextBox 5"/>
          <p:cNvSpPr txBox="1"/>
          <p:nvPr/>
        </p:nvSpPr>
        <p:spPr>
          <a:xfrm>
            <a:off x="0" y="857232"/>
            <a:ext cx="4714876" cy="4524315"/>
          </a:xfrm>
          <a:prstGeom prst="rect">
            <a:avLst/>
          </a:prstGeom>
          <a:noFill/>
        </p:spPr>
        <p:txBody>
          <a:bodyPr wrap="square" rtlCol="0">
            <a:spAutoFit/>
          </a:bodyPr>
          <a:lstStyle/>
          <a:p>
            <a:r>
              <a:rPr lang="ru-RU" sz="3200" dirty="0" smtClean="0"/>
              <a:t>Дойдя до Ново-Соборной площади, толпа разделилась. Часть отправилась в Троицкий кафедральный собор, где </a:t>
            </a:r>
            <a:r>
              <a:rPr lang="ru-RU" sz="3200" dirty="0" smtClean="0"/>
              <a:t>ожидался </a:t>
            </a:r>
            <a:r>
              <a:rPr lang="ru-RU" sz="3200" dirty="0" smtClean="0"/>
              <a:t>молебен по поводу Манифеста от 17 октября, другая часть осталась на площади.</a:t>
            </a:r>
            <a:endParaRPr lang="ru-RU"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pic>
        <p:nvPicPr>
          <p:cNvPr id="4" name="Содержимое 3" descr="26__Sobornaya_plocshad_600.jpg"/>
          <p:cNvPicPr>
            <a:picLocks noGrp="1" noChangeAspect="1"/>
          </p:cNvPicPr>
          <p:nvPr>
            <p:ph idx="1"/>
          </p:nvPr>
        </p:nvPicPr>
        <p:blipFill>
          <a:blip r:embed="rId2"/>
          <a:stretch>
            <a:fillRect/>
          </a:stretch>
        </p:blipFill>
        <p:spPr>
          <a:xfrm>
            <a:off x="1357290" y="0"/>
            <a:ext cx="6429420" cy="4168407"/>
          </a:xfrm>
        </p:spPr>
      </p:pic>
      <p:sp>
        <p:nvSpPr>
          <p:cNvPr id="6" name="TextBox 5"/>
          <p:cNvSpPr txBox="1"/>
          <p:nvPr/>
        </p:nvSpPr>
        <p:spPr>
          <a:xfrm>
            <a:off x="0" y="4143380"/>
            <a:ext cx="9144000" cy="2677656"/>
          </a:xfrm>
          <a:prstGeom prst="rect">
            <a:avLst/>
          </a:prstGeom>
          <a:noFill/>
        </p:spPr>
        <p:txBody>
          <a:bodyPr wrap="square" rtlCol="0">
            <a:spAutoFit/>
          </a:bodyPr>
          <a:lstStyle/>
          <a:p>
            <a:r>
              <a:rPr lang="ru-RU" sz="2800" dirty="0" smtClean="0"/>
              <a:t>Вскоре к площади подошла городская охрана. Между толпой и охраной началась потасовка, и городская охрана стала стрелять. Толпа сначала отхлынула, а потом всей своей массой обрушилась на охрану, которая была вынуждена укрыться в здании Управления Сибирской железной дороги.</a:t>
            </a:r>
            <a:endParaRPr lang="ru-RU"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287033_original.jpg"/>
          <p:cNvPicPr>
            <a:picLocks noGrp="1" noChangeAspect="1"/>
          </p:cNvPicPr>
          <p:nvPr>
            <p:ph idx="1"/>
          </p:nvPr>
        </p:nvPicPr>
        <p:blipFill>
          <a:blip r:embed="rId2"/>
          <a:stretch>
            <a:fillRect/>
          </a:stretch>
        </p:blipFill>
        <p:spPr>
          <a:xfrm>
            <a:off x="1214414" y="0"/>
            <a:ext cx="7048500" cy="4362450"/>
          </a:xfrm>
        </p:spPr>
      </p:pic>
      <p:sp>
        <p:nvSpPr>
          <p:cNvPr id="4" name="TextBox 3"/>
          <p:cNvSpPr txBox="1"/>
          <p:nvPr/>
        </p:nvSpPr>
        <p:spPr>
          <a:xfrm>
            <a:off x="0" y="4334232"/>
            <a:ext cx="9144000" cy="2523768"/>
          </a:xfrm>
          <a:prstGeom prst="rect">
            <a:avLst/>
          </a:prstGeom>
          <a:noFill/>
        </p:spPr>
        <p:txBody>
          <a:bodyPr wrap="square" rtlCol="0">
            <a:spAutoFit/>
          </a:bodyPr>
          <a:lstStyle/>
          <a:p>
            <a:r>
              <a:rPr lang="ru-RU" sz="2800" dirty="0" smtClean="0"/>
              <a:t>Губернатор пытался уговорить толпу разойтись, но к его словам не прислушались. На площадь прибыли войска. Им удалось вывести несколько служащих железной дороги, однако они были избиты толпой после того, как покинули площадь. </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lstStyle/>
          <a:p>
            <a:r>
              <a:rPr lang="ru-RU" dirty="0" smtClean="0"/>
              <a:t>Трагическая развязка</a:t>
            </a:r>
            <a:endParaRPr lang="ru-RU" dirty="0"/>
          </a:p>
        </p:txBody>
      </p:sp>
      <p:pic>
        <p:nvPicPr>
          <p:cNvPr id="5" name="Содержимое 4" descr="Intro-vuchichevich.jpg"/>
          <p:cNvPicPr>
            <a:picLocks noGrp="1" noChangeAspect="1"/>
          </p:cNvPicPr>
          <p:nvPr>
            <p:ph idx="1"/>
          </p:nvPr>
        </p:nvPicPr>
        <p:blipFill>
          <a:blip r:embed="rId2"/>
          <a:stretch>
            <a:fillRect/>
          </a:stretch>
        </p:blipFill>
        <p:spPr>
          <a:xfrm>
            <a:off x="1785918" y="857232"/>
            <a:ext cx="5500726" cy="3868844"/>
          </a:xfrm>
        </p:spPr>
      </p:pic>
      <p:sp>
        <p:nvSpPr>
          <p:cNvPr id="4" name="TextBox 3"/>
          <p:cNvSpPr txBox="1"/>
          <p:nvPr/>
        </p:nvSpPr>
        <p:spPr>
          <a:xfrm>
            <a:off x="0" y="4786322"/>
            <a:ext cx="8858312" cy="2092881"/>
          </a:xfrm>
          <a:prstGeom prst="rect">
            <a:avLst/>
          </a:prstGeom>
          <a:noFill/>
        </p:spPr>
        <p:txBody>
          <a:bodyPr wrap="square" rtlCol="0">
            <a:spAutoFit/>
          </a:bodyPr>
          <a:lstStyle/>
          <a:p>
            <a:r>
              <a:rPr lang="ru-RU" sz="2800" dirty="0" smtClean="0"/>
              <a:t>Остальные выходить отказались. Из здания стали стрелять по солдатам. Озверевшая толпа подожгла здание. Подъехавшим пожарным не дали возможности тушить огонь.</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08" y="0"/>
            <a:ext cx="4714876" cy="1000108"/>
          </a:xfrm>
        </p:spPr>
        <p:txBody>
          <a:bodyPr/>
          <a:lstStyle/>
          <a:p>
            <a:r>
              <a:rPr lang="ru-RU" dirty="0" smtClean="0"/>
              <a:t>Итоги </a:t>
            </a:r>
            <a:endParaRPr lang="ru-RU" dirty="0"/>
          </a:p>
        </p:txBody>
      </p:sp>
      <p:pic>
        <p:nvPicPr>
          <p:cNvPr id="7" name="Содержимое 6" descr="original.jpeg"/>
          <p:cNvPicPr>
            <a:picLocks noGrp="1" noChangeAspect="1"/>
          </p:cNvPicPr>
          <p:nvPr>
            <p:ph idx="1"/>
          </p:nvPr>
        </p:nvPicPr>
        <p:blipFill>
          <a:blip r:embed="rId2"/>
          <a:stretch>
            <a:fillRect/>
          </a:stretch>
        </p:blipFill>
        <p:spPr>
          <a:xfrm>
            <a:off x="4786314" y="1000108"/>
            <a:ext cx="4357686" cy="5810248"/>
          </a:xfrm>
        </p:spPr>
      </p:pic>
      <p:sp>
        <p:nvSpPr>
          <p:cNvPr id="4" name="TextBox 3"/>
          <p:cNvSpPr txBox="1"/>
          <p:nvPr/>
        </p:nvSpPr>
        <p:spPr>
          <a:xfrm>
            <a:off x="214282" y="2214554"/>
            <a:ext cx="3714776" cy="3046988"/>
          </a:xfrm>
          <a:prstGeom prst="rect">
            <a:avLst/>
          </a:prstGeom>
          <a:noFill/>
        </p:spPr>
        <p:txBody>
          <a:bodyPr wrap="square" rtlCol="0">
            <a:spAutoFit/>
          </a:bodyPr>
          <a:lstStyle/>
          <a:p>
            <a:r>
              <a:rPr lang="ru-RU" sz="3200" dirty="0" smtClean="0"/>
              <a:t>Здание Управления железной дороги сгорело вместе с теми, кто пытался укрыться за его стенами.</a:t>
            </a:r>
            <a:endParaRPr lang="ru-RU"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uYcsyQvaNro.jpg"/>
          <p:cNvPicPr>
            <a:picLocks noGrp="1" noChangeAspect="1"/>
          </p:cNvPicPr>
          <p:nvPr>
            <p:ph idx="1"/>
          </p:nvPr>
        </p:nvPicPr>
        <p:blipFill>
          <a:blip r:embed="rId2"/>
          <a:stretch>
            <a:fillRect/>
          </a:stretch>
        </p:blipFill>
        <p:spPr>
          <a:xfrm>
            <a:off x="1214414" y="0"/>
            <a:ext cx="6913165" cy="4525963"/>
          </a:xfrm>
        </p:spPr>
      </p:pic>
      <p:sp>
        <p:nvSpPr>
          <p:cNvPr id="6" name="TextBox 5"/>
          <p:cNvSpPr txBox="1"/>
          <p:nvPr/>
        </p:nvSpPr>
        <p:spPr>
          <a:xfrm>
            <a:off x="0" y="4714884"/>
            <a:ext cx="9144000" cy="1815882"/>
          </a:xfrm>
          <a:prstGeom prst="rect">
            <a:avLst/>
          </a:prstGeom>
          <a:noFill/>
        </p:spPr>
        <p:txBody>
          <a:bodyPr wrap="square" rtlCol="0">
            <a:spAutoFit/>
          </a:bodyPr>
          <a:lstStyle/>
          <a:p>
            <a:r>
              <a:rPr lang="ru-RU" sz="2800" dirty="0" smtClean="0"/>
              <a:t>Также сгорел театр Королева, находившийся рядом. Беспорядки в городе продолжались еще несколько дней. За несколько дней погромов было убито и ранено около 200 человек.</a:t>
            </a:r>
            <a:endParaRPr lang="ru-RU"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143248"/>
            <a:ext cx="8229600" cy="1143000"/>
          </a:xfrm>
        </p:spPr>
        <p:txBody>
          <a:bodyPr/>
          <a:lstStyle/>
          <a:p>
            <a:r>
              <a:rPr lang="ru-RU" dirty="0" smtClean="0"/>
              <a:t>Спасибо за внимание!</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         Наш рассказ посвящен одному из трагических событий истории нашего города – погрому 1905 года…</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lstStyle/>
          <a:p>
            <a:r>
              <a:rPr lang="ru-RU" dirty="0" smtClean="0"/>
              <a:t>Исторический контекст</a:t>
            </a:r>
            <a:endParaRPr lang="ru-RU" dirty="0"/>
          </a:p>
        </p:txBody>
      </p:sp>
      <p:pic>
        <p:nvPicPr>
          <p:cNvPr id="4" name="Содержимое 3" descr="zastavkar1_cr_668_298_5_100.jpg"/>
          <p:cNvPicPr>
            <a:picLocks noGrp="1" noChangeAspect="1"/>
          </p:cNvPicPr>
          <p:nvPr>
            <p:ph idx="1"/>
          </p:nvPr>
        </p:nvPicPr>
        <p:blipFill>
          <a:blip r:embed="rId2"/>
          <a:stretch>
            <a:fillRect/>
          </a:stretch>
        </p:blipFill>
        <p:spPr>
          <a:xfrm>
            <a:off x="571471" y="1214422"/>
            <a:ext cx="8006809" cy="3571900"/>
          </a:xfrm>
        </p:spPr>
      </p:pic>
      <p:sp>
        <p:nvSpPr>
          <p:cNvPr id="5" name="TextBox 4"/>
          <p:cNvSpPr txBox="1"/>
          <p:nvPr/>
        </p:nvSpPr>
        <p:spPr>
          <a:xfrm>
            <a:off x="0" y="5072074"/>
            <a:ext cx="9144000" cy="1077218"/>
          </a:xfrm>
          <a:prstGeom prst="rect">
            <a:avLst/>
          </a:prstGeom>
          <a:noFill/>
        </p:spPr>
        <p:txBody>
          <a:bodyPr wrap="square" rtlCol="0">
            <a:spAutoFit/>
          </a:bodyPr>
          <a:lstStyle/>
          <a:p>
            <a:r>
              <a:rPr lang="ru-RU" sz="3200" dirty="0" smtClean="0"/>
              <a:t>1905 год выдался трудным и сложным для России. Продолжалась неудачная война с Японией.</a:t>
            </a:r>
            <a:endParaRPr lang="ru-RU"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4DC65E8B-F168-4F24-A64B-83BF7DC2672C_w1023_r1_s.jpg"/>
          <p:cNvPicPr>
            <a:picLocks noGrp="1" noChangeAspect="1"/>
          </p:cNvPicPr>
          <p:nvPr>
            <p:ph idx="1"/>
          </p:nvPr>
        </p:nvPicPr>
        <p:blipFill>
          <a:blip r:embed="rId2"/>
          <a:stretch>
            <a:fillRect/>
          </a:stretch>
        </p:blipFill>
        <p:spPr>
          <a:xfrm>
            <a:off x="1428728" y="1142984"/>
            <a:ext cx="6481975" cy="3643338"/>
          </a:xfrm>
        </p:spPr>
      </p:pic>
      <p:sp>
        <p:nvSpPr>
          <p:cNvPr id="6" name="TextBox 5"/>
          <p:cNvSpPr txBox="1"/>
          <p:nvPr/>
        </p:nvSpPr>
        <p:spPr>
          <a:xfrm>
            <a:off x="0" y="5000636"/>
            <a:ext cx="9144000" cy="1384995"/>
          </a:xfrm>
          <a:prstGeom prst="rect">
            <a:avLst/>
          </a:prstGeom>
          <a:noFill/>
        </p:spPr>
        <p:txBody>
          <a:bodyPr wrap="square" rtlCol="0">
            <a:spAutoFit/>
          </a:bodyPr>
          <a:lstStyle/>
          <a:p>
            <a:r>
              <a:rPr lang="ru-RU" sz="2800" dirty="0" smtClean="0"/>
              <a:t>Тяготы </a:t>
            </a:r>
            <a:r>
              <a:rPr lang="ru-RU" sz="2800" dirty="0" smtClean="0"/>
              <a:t>войны усилили существующие противоречия и недовольство в обществе, которые переросли в революцию.</a:t>
            </a:r>
            <a:endParaRPr lang="ru-RU"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The_Russian_Revolution_1905.jpg"/>
          <p:cNvPicPr>
            <a:picLocks noGrp="1" noChangeAspect="1"/>
          </p:cNvPicPr>
          <p:nvPr>
            <p:ph idx="1"/>
          </p:nvPr>
        </p:nvPicPr>
        <p:blipFill>
          <a:blip r:embed="rId2"/>
          <a:stretch>
            <a:fillRect/>
          </a:stretch>
        </p:blipFill>
        <p:spPr>
          <a:xfrm>
            <a:off x="1214414" y="928670"/>
            <a:ext cx="6571271" cy="4525963"/>
          </a:xfrm>
        </p:spPr>
      </p:pic>
      <p:sp>
        <p:nvSpPr>
          <p:cNvPr id="5" name="TextBox 4"/>
          <p:cNvSpPr txBox="1"/>
          <p:nvPr/>
        </p:nvSpPr>
        <p:spPr>
          <a:xfrm>
            <a:off x="0" y="5500702"/>
            <a:ext cx="9144000" cy="1231106"/>
          </a:xfrm>
          <a:prstGeom prst="rect">
            <a:avLst/>
          </a:prstGeom>
          <a:noFill/>
        </p:spPr>
        <p:txBody>
          <a:bodyPr wrap="square" rtlCol="0">
            <a:spAutoFit/>
          </a:bodyPr>
          <a:lstStyle/>
          <a:p>
            <a:r>
              <a:rPr lang="ru-RU" sz="2800" dirty="0" smtClean="0"/>
              <a:t>Несмотря на то, что основные события революции происходили в столице, их отголоски дошли и до Томска…</a:t>
            </a:r>
            <a:r>
              <a:rPr lang="ru-RU" dirty="0" smtClean="0"/>
              <a:t/>
            </a:r>
            <a:br>
              <a:rPr lang="ru-RU" dirty="0" smtClean="0"/>
            </a:b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Предыстория</a:t>
            </a:r>
            <a:endParaRPr lang="ru-RU" dirty="0"/>
          </a:p>
        </p:txBody>
      </p:sp>
      <p:sp>
        <p:nvSpPr>
          <p:cNvPr id="3" name="Содержимое 2"/>
          <p:cNvSpPr>
            <a:spLocks noGrp="1"/>
          </p:cNvSpPr>
          <p:nvPr>
            <p:ph idx="1"/>
          </p:nvPr>
        </p:nvSpPr>
        <p:spPr>
          <a:xfrm>
            <a:off x="0" y="1600200"/>
            <a:ext cx="9144000" cy="5257800"/>
          </a:xfrm>
        </p:spPr>
        <p:txBody>
          <a:bodyPr>
            <a:normAutofit fontScale="92500" lnSpcReduction="10000"/>
          </a:bodyPr>
          <a:lstStyle/>
          <a:p>
            <a:pPr>
              <a:buNone/>
            </a:pPr>
            <a:r>
              <a:rPr lang="ru-RU" dirty="0" smtClean="0"/>
              <a:t>    Весь год город потрясали различные шествия, манифестации и стачки. Представители различных радикальных партий пытались разжечь огонь революции. Для усмирения толп демонстрантов привлекалась полиция. 18 октября была разогнана очередная демонстрация. Значительную часть демонстрантов составляли гимназисты. Городская Дума приняла решение распустить полицию, заменив ее отрядами городской охраны.</a:t>
            </a:r>
            <a:r>
              <a:rPr lang="ru-RU" dirty="0" smtClean="0"/>
              <a:t> Революционно настроенные студенты требовали от ремесленников, купцов, извозчиков и лавочников объявить забастовку.</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1143000"/>
          </a:xfrm>
        </p:spPr>
        <p:txBody>
          <a:bodyPr/>
          <a:lstStyle/>
          <a:p>
            <a:r>
              <a:rPr lang="ru-RU" dirty="0" smtClean="0"/>
              <a:t>Начало беспорядков</a:t>
            </a:r>
            <a:endParaRPr lang="ru-RU" dirty="0"/>
          </a:p>
        </p:txBody>
      </p:sp>
      <p:pic>
        <p:nvPicPr>
          <p:cNvPr id="4" name="Содержимое 3" descr="09__Bazarnaya_plocshad_600.jpg"/>
          <p:cNvPicPr>
            <a:picLocks noGrp="1" noChangeAspect="1"/>
          </p:cNvPicPr>
          <p:nvPr>
            <p:ph idx="1"/>
          </p:nvPr>
        </p:nvPicPr>
        <p:blipFill>
          <a:blip r:embed="rId2"/>
          <a:stretch>
            <a:fillRect/>
          </a:stretch>
        </p:blipFill>
        <p:spPr>
          <a:xfrm>
            <a:off x="1571604" y="1000108"/>
            <a:ext cx="6234579" cy="4114822"/>
          </a:xfrm>
        </p:spPr>
      </p:pic>
      <p:sp>
        <p:nvSpPr>
          <p:cNvPr id="5" name="TextBox 4"/>
          <p:cNvSpPr txBox="1"/>
          <p:nvPr/>
        </p:nvSpPr>
        <p:spPr>
          <a:xfrm>
            <a:off x="0" y="5214950"/>
            <a:ext cx="9144000" cy="1231106"/>
          </a:xfrm>
          <a:prstGeom prst="rect">
            <a:avLst/>
          </a:prstGeom>
          <a:noFill/>
        </p:spPr>
        <p:txBody>
          <a:bodyPr wrap="square" rtlCol="0">
            <a:spAutoFit/>
          </a:bodyPr>
          <a:lstStyle/>
          <a:p>
            <a:r>
              <a:rPr lang="ru-RU" sz="2800" dirty="0" smtClean="0"/>
              <a:t>20 октября на Базарной площади собралась монархически настроенная толпа торговцев и ремесленников. </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42757_600.jpg"/>
          <p:cNvPicPr>
            <a:picLocks noGrp="1" noChangeAspect="1"/>
          </p:cNvPicPr>
          <p:nvPr>
            <p:ph idx="1"/>
          </p:nvPr>
        </p:nvPicPr>
        <p:blipFill>
          <a:blip r:embed="rId2"/>
          <a:stretch>
            <a:fillRect/>
          </a:stretch>
        </p:blipFill>
        <p:spPr>
          <a:xfrm>
            <a:off x="1643042" y="0"/>
            <a:ext cx="6072230" cy="4422607"/>
          </a:xfrm>
        </p:spPr>
      </p:pic>
      <p:sp>
        <p:nvSpPr>
          <p:cNvPr id="7" name="TextBox 6"/>
          <p:cNvSpPr txBox="1"/>
          <p:nvPr/>
        </p:nvSpPr>
        <p:spPr>
          <a:xfrm>
            <a:off x="0" y="4357694"/>
            <a:ext cx="9144000" cy="2308324"/>
          </a:xfrm>
          <a:prstGeom prst="rect">
            <a:avLst/>
          </a:prstGeom>
          <a:noFill/>
        </p:spPr>
        <p:txBody>
          <a:bodyPr wrap="square" rtlCol="0">
            <a:spAutoFit/>
          </a:bodyPr>
          <a:lstStyle/>
          <a:p>
            <a:r>
              <a:rPr lang="ru-RU" sz="2400" dirty="0" smtClean="0"/>
              <a:t>Эти люди не хотели революционных перемен и боролись за сохранение существующего строя. Вмешательство революционно настроенной учащейся молодежи в работу мещан их очень разозлило. Несмотря на уговоры полицейских чиновников разойтись, толпа с портретами царя направилась по Почтамтской улице к городской Думе. </a:t>
            </a:r>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737_9.jpg"/>
          <p:cNvPicPr>
            <a:picLocks noGrp="1" noChangeAspect="1"/>
          </p:cNvPicPr>
          <p:nvPr>
            <p:ph idx="1"/>
          </p:nvPr>
        </p:nvPicPr>
        <p:blipFill>
          <a:blip r:embed="rId2"/>
          <a:stretch>
            <a:fillRect/>
          </a:stretch>
        </p:blipFill>
        <p:spPr>
          <a:xfrm>
            <a:off x="607191" y="0"/>
            <a:ext cx="8015303" cy="4714884"/>
          </a:xfrm>
        </p:spPr>
      </p:pic>
      <p:sp>
        <p:nvSpPr>
          <p:cNvPr id="5" name="TextBox 4"/>
          <p:cNvSpPr txBox="1"/>
          <p:nvPr/>
        </p:nvSpPr>
        <p:spPr>
          <a:xfrm>
            <a:off x="0" y="4857760"/>
            <a:ext cx="9144000" cy="1384995"/>
          </a:xfrm>
          <a:prstGeom prst="rect">
            <a:avLst/>
          </a:prstGeom>
          <a:noFill/>
        </p:spPr>
        <p:txBody>
          <a:bodyPr wrap="square" rtlCol="0">
            <a:spAutoFit/>
          </a:bodyPr>
          <a:lstStyle/>
          <a:p>
            <a:r>
              <a:rPr lang="ru-RU" sz="2800" dirty="0" smtClean="0"/>
              <a:t>В городской думе в это время организовывалась и вооружалась городская охрана, состоявшая в значительной части из студентов.</a:t>
            </a:r>
            <a:endParaRPr lang="ru-RU" sz="28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469</Words>
  <PresentationFormat>Экран (4:3)</PresentationFormat>
  <Paragraphs>28</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МОАУ Лицей № 8</vt:lpstr>
      <vt:lpstr>Слайд 2</vt:lpstr>
      <vt:lpstr>Исторический контекст</vt:lpstr>
      <vt:lpstr>Слайд 4</vt:lpstr>
      <vt:lpstr>Слайд 5</vt:lpstr>
      <vt:lpstr>Предыстория</vt:lpstr>
      <vt:lpstr>Начало беспорядков</vt:lpstr>
      <vt:lpstr>Слайд 8</vt:lpstr>
      <vt:lpstr>Слайд 9</vt:lpstr>
      <vt:lpstr> </vt:lpstr>
      <vt:lpstr>Слайд 11</vt:lpstr>
      <vt:lpstr>Слайд 12</vt:lpstr>
      <vt:lpstr>Слайд 13</vt:lpstr>
      <vt:lpstr> </vt:lpstr>
      <vt:lpstr>Слайд 15</vt:lpstr>
      <vt:lpstr>Трагическая развязка</vt:lpstr>
      <vt:lpstr>Итоги </vt:lpstr>
      <vt:lpstr>Слайд 18</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HP</cp:lastModifiedBy>
  <cp:revision>14</cp:revision>
  <dcterms:created xsi:type="dcterms:W3CDTF">2018-11-24T16:41:15Z</dcterms:created>
  <dcterms:modified xsi:type="dcterms:W3CDTF">2018-11-24T18:55:03Z</dcterms:modified>
</cp:coreProperties>
</file>