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8" r:id="rId9"/>
    <p:sldId id="264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7" r:id="rId28"/>
    <p:sldId id="286" r:id="rId29"/>
    <p:sldId id="288" r:id="rId30"/>
    <p:sldId id="289" r:id="rId31"/>
    <p:sldId id="290" r:id="rId32"/>
    <p:sldId id="299" r:id="rId33"/>
    <p:sldId id="291" r:id="rId34"/>
    <p:sldId id="292" r:id="rId35"/>
    <p:sldId id="293" r:id="rId36"/>
    <p:sldId id="294" r:id="rId37"/>
    <p:sldId id="296" r:id="rId38"/>
    <p:sldId id="298" r:id="rId39"/>
    <p:sldId id="297" r:id="rId40"/>
    <p:sldId id="300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DCE"/>
    <a:srgbClr val="663300"/>
    <a:srgbClr val="FFFF00"/>
    <a:srgbClr val="66B0F4"/>
    <a:srgbClr val="66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54" autoAdjust="0"/>
  </p:normalViewPr>
  <p:slideViewPr>
    <p:cSldViewPr>
      <p:cViewPr varScale="1">
        <p:scale>
          <a:sx n="105" d="100"/>
          <a:sy n="105" d="100"/>
        </p:scale>
        <p:origin x="1692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344333222233079E-2"/>
          <c:y val="9.6228984508243035E-2"/>
          <c:w val="0.95965154181942969"/>
          <c:h val="0.647799975962921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Лист1!$R$2</c:f>
              <c:strCache>
                <c:ptCount val="1"/>
                <c:pt idx="0">
                  <c:v>количество детей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8340208263895681E-3"/>
                  <c:y val="-2.327513937593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81E6-4592-B77D-7466DE5F1A03}"/>
                </c:ext>
              </c:extLst>
            </c:dLbl>
            <c:dLbl>
              <c:idx val="1"/>
              <c:layout>
                <c:manualLayout>
                  <c:x val="1.6638612481212785E-3"/>
                  <c:y val="-1.4351139115054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1E6-4592-B77D-7466DE5F1A03}"/>
                </c:ext>
              </c:extLst>
            </c:dLbl>
            <c:dLbl>
              <c:idx val="2"/>
              <c:layout>
                <c:manualLayout>
                  <c:x val="6.6554449924851114E-3"/>
                  <c:y val="-1.8727196096377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1E6-4592-B77D-7466DE5F1A03}"/>
                </c:ext>
              </c:extLst>
            </c:dLbl>
            <c:dLbl>
              <c:idx val="3"/>
              <c:layout>
                <c:manualLayout>
                  <c:x val="1.8340467411377169E-3"/>
                  <c:y val="-2.7823187194368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1E6-4592-B77D-7466DE5F1A03}"/>
                </c:ext>
              </c:extLst>
            </c:dLbl>
            <c:dLbl>
              <c:idx val="4"/>
              <c:layout>
                <c:manualLayout>
                  <c:x val="1.8340208263895009E-3"/>
                  <c:y val="-1.99501194650854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1E6-4592-B77D-7466DE5F1A03}"/>
                </c:ext>
              </c:extLst>
            </c:dLbl>
            <c:dLbl>
              <c:idx val="5"/>
              <c:layout>
                <c:manualLayout>
                  <c:x val="1.8340208263895681E-3"/>
                  <c:y val="-2.6600159286780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1E6-4592-B77D-7466DE5F1A03}"/>
                </c:ext>
              </c:extLst>
            </c:dLbl>
            <c:dLbl>
              <c:idx val="6"/>
              <c:layout>
                <c:manualLayout>
                  <c:x val="1.8340208263894332E-3"/>
                  <c:y val="-3.3250199108475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1E6-4592-B77D-7466DE5F1A03}"/>
                </c:ext>
              </c:extLst>
            </c:dLbl>
            <c:dLbl>
              <c:idx val="7"/>
              <c:layout>
                <c:manualLayout>
                  <c:x val="3.6680416527790018E-3"/>
                  <c:y val="-2.9925179197628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1E6-4592-B77D-7466DE5F1A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Лист1!$Q$3:$Q$10</c:f>
              <c:strCache>
                <c:ptCount val="8"/>
                <c:pt idx="0">
                  <c:v>2009 г.</c:v>
                </c:pt>
                <c:pt idx="1">
                  <c:v>2010 г.</c:v>
                </c:pt>
                <c:pt idx="2">
                  <c:v>2011 г.</c:v>
                </c:pt>
                <c:pt idx="3">
                  <c:v>2012 г.</c:v>
                </c:pt>
                <c:pt idx="4">
                  <c:v>2013 г.</c:v>
                </c:pt>
                <c:pt idx="5">
                  <c:v>2014 г.</c:v>
                </c:pt>
                <c:pt idx="6">
                  <c:v>2015 г.</c:v>
                </c:pt>
                <c:pt idx="7">
                  <c:v>2016 г.</c:v>
                </c:pt>
              </c:strCache>
            </c:strRef>
          </c:cat>
          <c:val>
            <c:numRef>
              <c:f>Лист1!$R$3:$R$10</c:f>
              <c:numCache>
                <c:formatCode>General</c:formatCode>
                <c:ptCount val="8"/>
                <c:pt idx="0">
                  <c:v>99470</c:v>
                </c:pt>
                <c:pt idx="1">
                  <c:v>107670</c:v>
                </c:pt>
                <c:pt idx="2">
                  <c:v>106914</c:v>
                </c:pt>
                <c:pt idx="3">
                  <c:v>108432</c:v>
                </c:pt>
                <c:pt idx="4">
                  <c:v>111963</c:v>
                </c:pt>
                <c:pt idx="5">
                  <c:v>115185</c:v>
                </c:pt>
                <c:pt idx="6">
                  <c:v>118565</c:v>
                </c:pt>
                <c:pt idx="7">
                  <c:v>124691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1E6-4592-B77D-7466DE5F1A0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7921032"/>
        <c:axId val="297921424"/>
        <c:axId val="0"/>
      </c:bar3DChart>
      <c:catAx>
        <c:axId val="297921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7921424"/>
        <c:crosses val="autoZero"/>
        <c:auto val="1"/>
        <c:lblAlgn val="ctr"/>
        <c:lblOffset val="100"/>
        <c:noMultiLvlLbl val="0"/>
      </c:catAx>
      <c:valAx>
        <c:axId val="297921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97921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452379865859434"/>
          <c:y val="0.85337892712341812"/>
          <c:w val="0.25958044128815483"/>
          <c:h val="7.399183390419403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9.9158174344265004E-3"/>
                  <c:y val="-4.3273299097358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DA9-4B62-A7AA-5087F39F294B}"/>
                </c:ext>
              </c:extLst>
            </c:dLbl>
            <c:dLbl>
              <c:idx val="1"/>
              <c:layout>
                <c:manualLayout>
                  <c:x val="7.336083305558236E-3"/>
                  <c:y val="-4.9382716049382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DA9-4B62-A7AA-5087F39F294B}"/>
                </c:ext>
              </c:extLst>
            </c:dLbl>
            <c:dLbl>
              <c:idx val="2"/>
              <c:layout>
                <c:manualLayout>
                  <c:x val="1.2838145784726968E-2"/>
                  <c:y val="-3.6213991769547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DA9-4B62-A7AA-5087F39F294B}"/>
                </c:ext>
              </c:extLst>
            </c:dLbl>
            <c:dLbl>
              <c:idx val="3"/>
              <c:layout>
                <c:manualLayout>
                  <c:x val="3.6680416527791354E-3"/>
                  <c:y val="-3.95061728395061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DA9-4B62-A7AA-5087F39F294B}"/>
                </c:ext>
              </c:extLst>
            </c:dLbl>
            <c:dLbl>
              <c:idx val="4"/>
              <c:layout>
                <c:manualLayout>
                  <c:x val="1.2838145784726968E-2"/>
                  <c:y val="-3.6213991769547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DA9-4B62-A7AA-5087F39F294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Лист1!$C$60:$C$64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Лист1!$D$60:$D$64</c:f>
              <c:numCache>
                <c:formatCode>General</c:formatCode>
                <c:ptCount val="5"/>
                <c:pt idx="0">
                  <c:v>5096</c:v>
                </c:pt>
                <c:pt idx="1">
                  <c:v>5369</c:v>
                </c:pt>
                <c:pt idx="2">
                  <c:v>5757</c:v>
                </c:pt>
                <c:pt idx="3">
                  <c:v>6290</c:v>
                </c:pt>
                <c:pt idx="4">
                  <c:v>6800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DA9-4B62-A7AA-5087F39F29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7922208"/>
        <c:axId val="242451232"/>
        <c:axId val="0"/>
      </c:bar3DChart>
      <c:catAx>
        <c:axId val="297922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451232"/>
        <c:crosses val="autoZero"/>
        <c:auto val="1"/>
        <c:lblAlgn val="ctr"/>
        <c:lblOffset val="100"/>
        <c:noMultiLvlLbl val="0"/>
      </c:catAx>
      <c:valAx>
        <c:axId val="2424512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297922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6114264855510535"/>
          <c:h val="0.9172673156489444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tint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3CD-412A-AA78-08B213E7215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3CD-412A-AA78-08B213E72150}"/>
              </c:ext>
            </c:extLst>
          </c:dPt>
          <c:dPt>
            <c:idx val="2"/>
            <c:bubble3D val="0"/>
            <c:spPr>
              <a:solidFill>
                <a:schemeClr val="accent5">
                  <a:shade val="6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3CD-412A-AA78-08B213E72150}"/>
              </c:ext>
            </c:extLst>
          </c:dPt>
          <c:dLbls>
            <c:dLbl>
              <c:idx val="0"/>
              <c:layout>
                <c:manualLayout>
                  <c:x val="-0.14205091436741141"/>
                  <c:y val="7.72552688339700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3CD-412A-AA78-08B213E72150}"/>
                </c:ext>
              </c:extLst>
            </c:dLbl>
            <c:dLbl>
              <c:idx val="1"/>
              <c:layout>
                <c:manualLayout>
                  <c:x val="0.21540174551351818"/>
                  <c:y val="-0.215696837400275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3CD-412A-AA78-08B213E72150}"/>
                </c:ext>
              </c:extLst>
            </c:dLbl>
            <c:dLbl>
              <c:idx val="2"/>
              <c:layout>
                <c:manualLayout>
                  <c:x val="7.6316264075558651E-2"/>
                  <c:y val="9.21373300959858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8,9%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3CD-412A-AA78-08B213E7215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Лист1!$B$73:$B$75</c:f>
              <c:strCache>
                <c:ptCount val="3"/>
                <c:pt idx="0">
                  <c:v>из средств консолидированного бюджета г.Томска </c:v>
                </c:pt>
                <c:pt idx="1">
                  <c:v>областного и федерального бюджетов</c:v>
                </c:pt>
                <c:pt idx="2">
                  <c:v> внебюджетных источников</c:v>
                </c:pt>
              </c:strCache>
            </c:strRef>
          </c:cat>
          <c:val>
            <c:numRef>
              <c:f>Лист1!$C$73:$C$75</c:f>
              <c:numCache>
                <c:formatCode>0.0%</c:formatCode>
                <c:ptCount val="3"/>
                <c:pt idx="0">
                  <c:v>0.30700000000000011</c:v>
                </c:pt>
                <c:pt idx="1">
                  <c:v>0.6040000000000002</c:v>
                </c:pt>
                <c:pt idx="2" formatCode="0.00%">
                  <c:v>8.9000000000000051E-2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CD-412A-AA78-08B213E721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043802734890354"/>
          <c:y val="6.9124327758741999E-2"/>
          <c:w val="0.35956197265109657"/>
          <c:h val="0.758004946787991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786956211214656E-2"/>
          <c:y val="8.1392466402997701E-2"/>
          <c:w val="0.90112489063867063"/>
          <c:h val="0.777739617034955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Лист1!$C$84</c:f>
              <c:strCache>
                <c:ptCount val="1"/>
                <c:pt idx="0">
                  <c:v>Доля расходов на образование  в бюджете Города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697441025071284E-2"/>
                  <c:y val="-4.0621866398839537E-2"/>
                </c:manualLayout>
              </c:layout>
              <c:tx>
                <c:rich>
                  <a:bodyPr/>
                  <a:lstStyle/>
                  <a:p>
                    <a:fld id="{22822C7D-014A-45E0-B555-42483C96014F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AE2-4AD5-8620-B8873527AD81}"/>
                </c:ext>
              </c:extLst>
            </c:dLbl>
            <c:dLbl>
              <c:idx val="1"/>
              <c:layout>
                <c:manualLayout>
                  <c:x val="1.6797075457224329E-2"/>
                  <c:y val="-4.0621866398839537E-2"/>
                </c:manualLayout>
              </c:layout>
              <c:tx>
                <c:rich>
                  <a:bodyPr/>
                  <a:lstStyle/>
                  <a:p>
                    <a:fld id="{279A31BC-845D-4DF0-ACD4-640C00539056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AE2-4AD5-8620-B8873527AD81}"/>
                </c:ext>
              </c:extLst>
            </c:dLbl>
            <c:dLbl>
              <c:idx val="2"/>
              <c:layout>
                <c:manualLayout>
                  <c:x val="2.0996344321530407E-2"/>
                  <c:y val="-3.5544133098984618E-2"/>
                </c:manualLayout>
              </c:layout>
              <c:tx>
                <c:rich>
                  <a:bodyPr/>
                  <a:lstStyle/>
                  <a:p>
                    <a:fld id="{D41C0D39-CACB-480E-B04A-31C109094B71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AE2-4AD5-8620-B8873527AD81}"/>
                </c:ext>
              </c:extLst>
            </c:dLbl>
            <c:dLbl>
              <c:idx val="3"/>
              <c:layout>
                <c:manualLayout>
                  <c:x val="1.679707545722418E-2"/>
                  <c:y val="-3.5544133098984625E-2"/>
                </c:manualLayout>
              </c:layout>
              <c:tx>
                <c:rich>
                  <a:bodyPr/>
                  <a:lstStyle/>
                  <a:p>
                    <a:fld id="{D7901188-8A1C-4554-BD61-090F0F2973C8}" type="VALUE">
                      <a:rPr lang="en-US" smtClean="0"/>
                      <a:pPr/>
                      <a:t>[ЗНАЧЕНИЕ]</a:t>
                    </a:fld>
                    <a:r>
                      <a:rPr lang="en-US" dirty="0" smtClean="0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8B7-47E6-9AB6-F61C234B0D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Лист1!$B$85:$B$88</c:f>
              <c:strCache>
                <c:ptCount val="4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</c:strCache>
            </c:strRef>
          </c:cat>
          <c:val>
            <c:numRef>
              <c:f>Лист1!$C$85:$C$88</c:f>
              <c:numCache>
                <c:formatCode>General</c:formatCode>
                <c:ptCount val="4"/>
                <c:pt idx="0">
                  <c:v>38.9</c:v>
                </c:pt>
                <c:pt idx="1">
                  <c:v>38.9</c:v>
                </c:pt>
                <c:pt idx="2">
                  <c:v>47.4</c:v>
                </c:pt>
                <c:pt idx="3">
                  <c:v>47.5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E2-4AD5-8620-B8873527AD8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42453192"/>
        <c:axId val="242453584"/>
        <c:axId val="0"/>
      </c:bar3DChart>
      <c:catAx>
        <c:axId val="242453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2453584"/>
        <c:crosses val="autoZero"/>
        <c:auto val="1"/>
        <c:lblAlgn val="ctr"/>
        <c:lblOffset val="100"/>
        <c:noMultiLvlLbl val="0"/>
      </c:catAx>
      <c:valAx>
        <c:axId val="242453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42453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3.6743602562678244E-3"/>
                  <c:y val="-2.1659386773789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E35-45E8-B7AF-4F985F1FA94A}"/>
                </c:ext>
              </c:extLst>
            </c:dLbl>
            <c:dLbl>
              <c:idx val="1"/>
              <c:layout>
                <c:manualLayout>
                  <c:x val="-3.368124659382032E-17"/>
                  <c:y val="-1.5470990552706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E35-45E8-B7AF-4F985F1FA94A}"/>
                </c:ext>
              </c:extLst>
            </c:dLbl>
            <c:dLbl>
              <c:idx val="2"/>
              <c:layout>
                <c:manualLayout>
                  <c:x val="1.8371801281339122E-3"/>
                  <c:y val="-3.4036179215954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E35-45E8-B7AF-4F985F1FA94A}"/>
                </c:ext>
              </c:extLst>
            </c:dLbl>
            <c:dLbl>
              <c:idx val="3"/>
              <c:layout>
                <c:manualLayout>
                  <c:x val="-1.837180128133845E-3"/>
                  <c:y val="-2.4753584884330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E35-45E8-B7AF-4F985F1FA94A}"/>
                </c:ext>
              </c:extLst>
            </c:dLbl>
            <c:dLbl>
              <c:idx val="4"/>
              <c:layout>
                <c:manualLayout>
                  <c:x val="-1.3472498637528126E-16"/>
                  <c:y val="-3.403617921595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E35-45E8-B7AF-4F985F1FA9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Лист1!$B$92:$B$96</c:f>
              <c:strCache>
                <c:ptCount val="5"/>
                <c:pt idx="0">
                  <c:v>2011г.</c:v>
                </c:pt>
                <c:pt idx="1">
                  <c:v>2012г.</c:v>
                </c:pt>
                <c:pt idx="2">
                  <c:v>2013г.</c:v>
                </c:pt>
                <c:pt idx="3">
                  <c:v>2014г.</c:v>
                </c:pt>
                <c:pt idx="4">
                  <c:v>2015г.</c:v>
                </c:pt>
              </c:strCache>
            </c:strRef>
          </c:cat>
          <c:val>
            <c:numRef>
              <c:f>Лист1!$C$92:$C$96</c:f>
              <c:numCache>
                <c:formatCode>#,##0.0</c:formatCode>
                <c:ptCount val="5"/>
                <c:pt idx="0">
                  <c:v>141823.9</c:v>
                </c:pt>
                <c:pt idx="1">
                  <c:v>182648.7</c:v>
                </c:pt>
                <c:pt idx="2">
                  <c:v>209190.5</c:v>
                </c:pt>
                <c:pt idx="3">
                  <c:v>265087.90000000002</c:v>
                </c:pt>
                <c:pt idx="4">
                  <c:v>287806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35-45E8-B7AF-4F985F1FA94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97918680"/>
        <c:axId val="243453176"/>
        <c:axId val="0"/>
      </c:bar3DChart>
      <c:catAx>
        <c:axId val="297918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3453176"/>
        <c:crosses val="autoZero"/>
        <c:auto val="1"/>
        <c:lblAlgn val="ctr"/>
        <c:lblOffset val="100"/>
        <c:noMultiLvlLbl val="0"/>
      </c:catAx>
      <c:valAx>
        <c:axId val="243453176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one"/>
        <c:crossAx val="297918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4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5CE9C7-A3BE-4625-9DC2-4C7EBB418FC5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3C08FA-24A5-4854-B172-D2C148345E92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</a:rPr>
            <a:t>Создано в 2015 г. </a:t>
          </a:r>
          <a:r>
            <a:rPr lang="ru-RU" sz="4000" b="1" dirty="0" smtClean="0">
              <a:solidFill>
                <a:schemeClr val="tx1"/>
              </a:solidFill>
            </a:rPr>
            <a:t>3873</a:t>
          </a:r>
          <a:endParaRPr lang="ru-RU" sz="4000" b="1" dirty="0">
            <a:solidFill>
              <a:schemeClr val="tx1"/>
            </a:solidFill>
          </a:endParaRPr>
        </a:p>
      </dgm:t>
    </dgm:pt>
    <dgm:pt modelId="{BAA5AEA9-6211-444F-B0B9-5A67D04DBD5E}" type="parTrans" cxnId="{5CBB8E81-0DF0-4A34-91E2-0864AD4B0E9C}">
      <dgm:prSet/>
      <dgm:spPr/>
      <dgm:t>
        <a:bodyPr/>
        <a:lstStyle/>
        <a:p>
          <a:endParaRPr lang="ru-RU"/>
        </a:p>
      </dgm:t>
    </dgm:pt>
    <dgm:pt modelId="{5E6DE26B-2E62-49B5-A9A0-B70E9672302E}" type="sibTrans" cxnId="{5CBB8E81-0DF0-4A34-91E2-0864AD4B0E9C}">
      <dgm:prSet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/>
        </a:p>
      </dgm:t>
    </dgm:pt>
    <dgm:pt modelId="{4105E154-590C-4038-8272-DF1A53ADD98A}">
      <dgm:prSet phldrT="[Текст]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000" b="1" i="1" smtClean="0">
              <a:solidFill>
                <a:schemeClr val="tx1"/>
              </a:solidFill>
              <a:latin typeface="+mj-lt"/>
              <a:ea typeface="+mj-ea"/>
              <a:cs typeface="+mj-cs"/>
            </a:rPr>
            <a:t>негосударственные ДОУ</a:t>
          </a:r>
          <a:endParaRPr lang="ru-RU" sz="2000" b="1" i="1" dirty="0" smtClean="0">
            <a:solidFill>
              <a:schemeClr val="tx1"/>
            </a:solidFill>
            <a:latin typeface="+mj-lt"/>
            <a:ea typeface="+mj-ea"/>
            <a:cs typeface="+mj-cs"/>
          </a:endParaRPr>
        </a:p>
        <a:p>
          <a:r>
            <a:rPr lang="ru-RU" sz="2000" b="1" i="1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ru-RU" sz="3600" b="1" i="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1256 </a:t>
          </a:r>
          <a:endParaRPr lang="ru-RU" sz="3600" b="1" i="0" dirty="0"/>
        </a:p>
      </dgm:t>
    </dgm:pt>
    <dgm:pt modelId="{F5AED42B-732D-422D-BB09-3633337E9578}" type="parTrans" cxnId="{1C169E77-FAA1-424B-A682-2DE791EFAA7E}">
      <dgm:prSet/>
      <dgm:spPr/>
      <dgm:t>
        <a:bodyPr/>
        <a:lstStyle/>
        <a:p>
          <a:endParaRPr lang="ru-RU"/>
        </a:p>
      </dgm:t>
    </dgm:pt>
    <dgm:pt modelId="{02E8B63A-AA3B-45CA-9445-A3A03F886D99}" type="sibTrans" cxnId="{1C169E77-FAA1-424B-A682-2DE791EFAA7E}">
      <dgm:prSet/>
      <dgm:spPr>
        <a:noFill/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/>
        </a:p>
      </dgm:t>
    </dgm:pt>
    <dgm:pt modelId="{BBBF664F-8C27-41D0-9D27-FA8C3704884C}">
      <dgm:prSet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>
        <a:effectLst>
          <a:glow rad="1397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000" b="1" i="1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муниципальные ДОУ</a:t>
          </a:r>
        </a:p>
        <a:p>
          <a:r>
            <a:rPr lang="ru-RU" sz="2000" b="1" i="1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ru-RU" sz="3600" b="1" i="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2617</a:t>
          </a:r>
          <a:endParaRPr lang="ru-RU" sz="3600" b="1" i="0" dirty="0"/>
        </a:p>
      </dgm:t>
    </dgm:pt>
    <dgm:pt modelId="{93FC5488-537E-464E-82BB-2C4514BFE496}" type="parTrans" cxnId="{B6BE5415-DB8D-4CC7-9E23-F6281CDFEFA3}">
      <dgm:prSet/>
      <dgm:spPr/>
      <dgm:t>
        <a:bodyPr/>
        <a:lstStyle/>
        <a:p>
          <a:endParaRPr lang="ru-RU"/>
        </a:p>
      </dgm:t>
    </dgm:pt>
    <dgm:pt modelId="{D109F6EE-C36D-4411-9310-83FC7A42588E}" type="sibTrans" cxnId="{B6BE5415-DB8D-4CC7-9E23-F6281CDFEFA3}">
      <dgm:prSet/>
      <dgm:spPr>
        <a:solidFill>
          <a:schemeClr val="accent1">
            <a:lumMod val="75000"/>
          </a:schemeClr>
        </a:solidFill>
        <a:scene3d>
          <a:camera prst="orthographicFront"/>
          <a:lightRig rig="threePt" dir="t"/>
        </a:scene3d>
        <a:sp3d>
          <a:bevelB prst="convex"/>
        </a:sp3d>
      </dgm:spPr>
      <dgm:t>
        <a:bodyPr/>
        <a:lstStyle/>
        <a:p>
          <a:endParaRPr lang="ru-RU"/>
        </a:p>
      </dgm:t>
    </dgm:pt>
    <dgm:pt modelId="{CAD062AC-3A4E-4ED0-8393-CB2CF4ECB71C}" type="pres">
      <dgm:prSet presAssocID="{085CE9C7-A3BE-4625-9DC2-4C7EBB418F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E771B8-0BD6-443C-A1D6-1AE74DEC51CD}" type="pres">
      <dgm:prSet presAssocID="{713C08FA-24A5-4854-B172-D2C148345E92}" presName="node" presStyleLbl="node1" presStyleIdx="0" presStyleCnt="3" custScaleX="121228" custScaleY="148943" custRadScaleRad="72276" custRadScaleInc="-5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A1323C-374D-4B04-A016-4A9D3367CFBE}" type="pres">
      <dgm:prSet presAssocID="{5E6DE26B-2E62-49B5-A9A0-B70E9672302E}" presName="sibTrans" presStyleLbl="sibTrans2D1" presStyleIdx="0" presStyleCnt="3" custAng="332588" custLinFactNeighborX="23063" custLinFactNeighborY="14464"/>
      <dgm:spPr/>
      <dgm:t>
        <a:bodyPr/>
        <a:lstStyle/>
        <a:p>
          <a:endParaRPr lang="ru-RU"/>
        </a:p>
      </dgm:t>
    </dgm:pt>
    <dgm:pt modelId="{9D2CB314-20A6-4EB1-BB9D-22E29D9CA7A8}" type="pres">
      <dgm:prSet presAssocID="{5E6DE26B-2E62-49B5-A9A0-B70E9672302E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3C6C5447-1DAE-4496-84E8-61CD7E4CF0AF}" type="pres">
      <dgm:prSet presAssocID="{4105E154-590C-4038-8272-DF1A53ADD98A}" presName="node" presStyleLbl="node1" presStyleIdx="1" presStyleCnt="3" custScaleX="111878" custScaleY="134875" custRadScaleRad="94555" custRadScaleInc="-2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E3F8DD-5649-43D1-9459-B2088B56C712}" type="pres">
      <dgm:prSet presAssocID="{02E8B63A-AA3B-45CA-9445-A3A03F886D99}" presName="sibTrans" presStyleLbl="sibTrans2D1" presStyleIdx="1" presStyleCnt="3" custLinFactX="200000" custLinFactY="84610" custLinFactNeighborX="228751" custLinFactNeighborY="100000"/>
      <dgm:spPr/>
      <dgm:t>
        <a:bodyPr/>
        <a:lstStyle/>
        <a:p>
          <a:endParaRPr lang="ru-RU"/>
        </a:p>
      </dgm:t>
    </dgm:pt>
    <dgm:pt modelId="{9573A2BF-2A48-439D-BF9C-B44A691BE0F5}" type="pres">
      <dgm:prSet presAssocID="{02E8B63A-AA3B-45CA-9445-A3A03F886D99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F2E6989C-580E-4BE1-8A4D-38BAB7435D20}" type="pres">
      <dgm:prSet presAssocID="{BBBF664F-8C27-41D0-9D27-FA8C3704884C}" presName="node" presStyleLbl="node1" presStyleIdx="2" presStyleCnt="3" custScaleX="108629" custScaleY="128376" custRadScaleRad="90905" custRadScaleInc="2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1EA00-2600-4A8E-944F-2DC6019F5925}" type="pres">
      <dgm:prSet presAssocID="{D109F6EE-C36D-4411-9310-83FC7A42588E}" presName="sibTrans" presStyleLbl="sibTrans2D1" presStyleIdx="2" presStyleCnt="3" custLinFactNeighborX="-28326" custLinFactNeighborY="13312"/>
      <dgm:spPr/>
      <dgm:t>
        <a:bodyPr/>
        <a:lstStyle/>
        <a:p>
          <a:endParaRPr lang="ru-RU"/>
        </a:p>
      </dgm:t>
    </dgm:pt>
    <dgm:pt modelId="{1CCAF4ED-4DCB-4230-91B1-CDF2600D305C}" type="pres">
      <dgm:prSet presAssocID="{D109F6EE-C36D-4411-9310-83FC7A42588E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3E9615F1-73D0-474A-9F8A-78B62D469239}" type="presOf" srcId="{D109F6EE-C36D-4411-9310-83FC7A42588E}" destId="{1CCAF4ED-4DCB-4230-91B1-CDF2600D305C}" srcOrd="1" destOrd="0" presId="urn:microsoft.com/office/officeart/2005/8/layout/cycle7"/>
    <dgm:cxn modelId="{20492F94-B747-43FE-8619-EC0E3DAAAFA1}" type="presOf" srcId="{713C08FA-24A5-4854-B172-D2C148345E92}" destId="{AFE771B8-0BD6-443C-A1D6-1AE74DEC51CD}" srcOrd="0" destOrd="0" presId="urn:microsoft.com/office/officeart/2005/8/layout/cycle7"/>
    <dgm:cxn modelId="{C97300A4-5481-494F-AF95-2EF4DB610165}" type="presOf" srcId="{085CE9C7-A3BE-4625-9DC2-4C7EBB418FC5}" destId="{CAD062AC-3A4E-4ED0-8393-CB2CF4ECB71C}" srcOrd="0" destOrd="0" presId="urn:microsoft.com/office/officeart/2005/8/layout/cycle7"/>
    <dgm:cxn modelId="{1A0181D5-B2B7-45D5-A320-757CC4647421}" type="presOf" srcId="{4105E154-590C-4038-8272-DF1A53ADD98A}" destId="{3C6C5447-1DAE-4496-84E8-61CD7E4CF0AF}" srcOrd="0" destOrd="0" presId="urn:microsoft.com/office/officeart/2005/8/layout/cycle7"/>
    <dgm:cxn modelId="{E4CF9F78-70E7-469F-93FA-EE9B0B55FAA9}" type="presOf" srcId="{5E6DE26B-2E62-49B5-A9A0-B70E9672302E}" destId="{D0A1323C-374D-4B04-A016-4A9D3367CFBE}" srcOrd="0" destOrd="0" presId="urn:microsoft.com/office/officeart/2005/8/layout/cycle7"/>
    <dgm:cxn modelId="{1C169E77-FAA1-424B-A682-2DE791EFAA7E}" srcId="{085CE9C7-A3BE-4625-9DC2-4C7EBB418FC5}" destId="{4105E154-590C-4038-8272-DF1A53ADD98A}" srcOrd="1" destOrd="0" parTransId="{F5AED42B-732D-422D-BB09-3633337E9578}" sibTransId="{02E8B63A-AA3B-45CA-9445-A3A03F886D99}"/>
    <dgm:cxn modelId="{FE5F3C6A-8DA7-4CFF-BFAB-A92A2635337F}" type="presOf" srcId="{02E8B63A-AA3B-45CA-9445-A3A03F886D99}" destId="{79E3F8DD-5649-43D1-9459-B2088B56C712}" srcOrd="0" destOrd="0" presId="urn:microsoft.com/office/officeart/2005/8/layout/cycle7"/>
    <dgm:cxn modelId="{1226D353-5F9E-4E11-8948-82147EDF522E}" type="presOf" srcId="{5E6DE26B-2E62-49B5-A9A0-B70E9672302E}" destId="{9D2CB314-20A6-4EB1-BB9D-22E29D9CA7A8}" srcOrd="1" destOrd="0" presId="urn:microsoft.com/office/officeart/2005/8/layout/cycle7"/>
    <dgm:cxn modelId="{B6BE5415-DB8D-4CC7-9E23-F6281CDFEFA3}" srcId="{085CE9C7-A3BE-4625-9DC2-4C7EBB418FC5}" destId="{BBBF664F-8C27-41D0-9D27-FA8C3704884C}" srcOrd="2" destOrd="0" parTransId="{93FC5488-537E-464E-82BB-2C4514BFE496}" sibTransId="{D109F6EE-C36D-4411-9310-83FC7A42588E}"/>
    <dgm:cxn modelId="{7150D6AE-FAFD-4C48-AFE9-209B0792A588}" type="presOf" srcId="{BBBF664F-8C27-41D0-9D27-FA8C3704884C}" destId="{F2E6989C-580E-4BE1-8A4D-38BAB7435D20}" srcOrd="0" destOrd="0" presId="urn:microsoft.com/office/officeart/2005/8/layout/cycle7"/>
    <dgm:cxn modelId="{D355251F-7622-4DDE-9DA1-30A2DC3C0908}" type="presOf" srcId="{02E8B63A-AA3B-45CA-9445-A3A03F886D99}" destId="{9573A2BF-2A48-439D-BF9C-B44A691BE0F5}" srcOrd="1" destOrd="0" presId="urn:microsoft.com/office/officeart/2005/8/layout/cycle7"/>
    <dgm:cxn modelId="{C3E5686A-C2C3-430F-9E10-C37B5A982656}" type="presOf" srcId="{D109F6EE-C36D-4411-9310-83FC7A42588E}" destId="{ED21EA00-2600-4A8E-944F-2DC6019F5925}" srcOrd="0" destOrd="0" presId="urn:microsoft.com/office/officeart/2005/8/layout/cycle7"/>
    <dgm:cxn modelId="{5CBB8E81-0DF0-4A34-91E2-0864AD4B0E9C}" srcId="{085CE9C7-A3BE-4625-9DC2-4C7EBB418FC5}" destId="{713C08FA-24A5-4854-B172-D2C148345E92}" srcOrd="0" destOrd="0" parTransId="{BAA5AEA9-6211-444F-B0B9-5A67D04DBD5E}" sibTransId="{5E6DE26B-2E62-49B5-A9A0-B70E9672302E}"/>
    <dgm:cxn modelId="{ABE432D8-4786-4D5D-BE65-1CC84BC24846}" type="presParOf" srcId="{CAD062AC-3A4E-4ED0-8393-CB2CF4ECB71C}" destId="{AFE771B8-0BD6-443C-A1D6-1AE74DEC51CD}" srcOrd="0" destOrd="0" presId="urn:microsoft.com/office/officeart/2005/8/layout/cycle7"/>
    <dgm:cxn modelId="{A6F34BB9-E291-462D-B491-113119EC94AE}" type="presParOf" srcId="{CAD062AC-3A4E-4ED0-8393-CB2CF4ECB71C}" destId="{D0A1323C-374D-4B04-A016-4A9D3367CFBE}" srcOrd="1" destOrd="0" presId="urn:microsoft.com/office/officeart/2005/8/layout/cycle7"/>
    <dgm:cxn modelId="{47BEDADB-5FCF-4D09-88B2-377AA12B0822}" type="presParOf" srcId="{D0A1323C-374D-4B04-A016-4A9D3367CFBE}" destId="{9D2CB314-20A6-4EB1-BB9D-22E29D9CA7A8}" srcOrd="0" destOrd="0" presId="urn:microsoft.com/office/officeart/2005/8/layout/cycle7"/>
    <dgm:cxn modelId="{24863E08-EE38-4042-84B1-DCD059298A68}" type="presParOf" srcId="{CAD062AC-3A4E-4ED0-8393-CB2CF4ECB71C}" destId="{3C6C5447-1DAE-4496-84E8-61CD7E4CF0AF}" srcOrd="2" destOrd="0" presId="urn:microsoft.com/office/officeart/2005/8/layout/cycle7"/>
    <dgm:cxn modelId="{62AB9161-23E6-4C18-A1E4-81D9E9709E05}" type="presParOf" srcId="{CAD062AC-3A4E-4ED0-8393-CB2CF4ECB71C}" destId="{79E3F8DD-5649-43D1-9459-B2088B56C712}" srcOrd="3" destOrd="0" presId="urn:microsoft.com/office/officeart/2005/8/layout/cycle7"/>
    <dgm:cxn modelId="{F416BD7E-FA95-4BF1-9F0F-419EB156BCF7}" type="presParOf" srcId="{79E3F8DD-5649-43D1-9459-B2088B56C712}" destId="{9573A2BF-2A48-439D-BF9C-B44A691BE0F5}" srcOrd="0" destOrd="0" presId="urn:microsoft.com/office/officeart/2005/8/layout/cycle7"/>
    <dgm:cxn modelId="{FFAF9EBB-8ECB-4FB1-977A-4A34A2CAFBE4}" type="presParOf" srcId="{CAD062AC-3A4E-4ED0-8393-CB2CF4ECB71C}" destId="{F2E6989C-580E-4BE1-8A4D-38BAB7435D20}" srcOrd="4" destOrd="0" presId="urn:microsoft.com/office/officeart/2005/8/layout/cycle7"/>
    <dgm:cxn modelId="{C3DB0EB0-C6DB-4702-9E1D-84DC5CD5F6FF}" type="presParOf" srcId="{CAD062AC-3A4E-4ED0-8393-CB2CF4ECB71C}" destId="{ED21EA00-2600-4A8E-944F-2DC6019F5925}" srcOrd="5" destOrd="0" presId="urn:microsoft.com/office/officeart/2005/8/layout/cycle7"/>
    <dgm:cxn modelId="{DFF78BC4-C70C-456C-875E-21992D415240}" type="presParOf" srcId="{ED21EA00-2600-4A8E-944F-2DC6019F5925}" destId="{1CCAF4ED-4DCB-4230-91B1-CDF2600D305C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771B8-0BD6-443C-A1D6-1AE74DEC51CD}">
      <dsp:nvSpPr>
        <dsp:cNvPr id="0" name=""/>
        <dsp:cNvSpPr/>
      </dsp:nvSpPr>
      <dsp:spPr>
        <a:xfrm>
          <a:off x="1695727" y="396046"/>
          <a:ext cx="2984791" cy="183358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>
          <a:glow rad="139700">
            <a:schemeClr val="accent5">
              <a:satMod val="175000"/>
              <a:alpha val="40000"/>
            </a:schemeClr>
          </a:glo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Создано в 2015 г. </a:t>
          </a:r>
          <a:r>
            <a:rPr lang="ru-RU" sz="4000" b="1" kern="1200" dirty="0" smtClean="0">
              <a:solidFill>
                <a:schemeClr val="tx1"/>
              </a:solidFill>
            </a:rPr>
            <a:t>3873</a:t>
          </a:r>
          <a:endParaRPr lang="ru-RU" sz="4000" b="1" kern="1200" dirty="0">
            <a:solidFill>
              <a:schemeClr val="tx1"/>
            </a:solidFill>
          </a:endParaRPr>
        </a:p>
      </dsp:txBody>
      <dsp:txXfrm>
        <a:off x="1749431" y="449750"/>
        <a:ext cx="2877383" cy="1726177"/>
      </dsp:txXfrm>
    </dsp:sp>
    <dsp:sp modelId="{D0A1323C-374D-4B04-A016-4A9D3367CFBE}">
      <dsp:nvSpPr>
        <dsp:cNvPr id="0" name=""/>
        <dsp:cNvSpPr/>
      </dsp:nvSpPr>
      <dsp:spPr>
        <a:xfrm rot="3538257">
          <a:off x="4002730" y="2578919"/>
          <a:ext cx="884696" cy="4308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31992" y="2665093"/>
        <a:ext cx="626172" cy="258524"/>
      </dsp:txXfrm>
    </dsp:sp>
    <dsp:sp modelId="{3C6C5447-1DAE-4496-84E8-61CD7E4CF0AF}">
      <dsp:nvSpPr>
        <dsp:cNvPr id="0" name=""/>
        <dsp:cNvSpPr/>
      </dsp:nvSpPr>
      <dsp:spPr>
        <a:xfrm>
          <a:off x="3852424" y="3234437"/>
          <a:ext cx="2754582" cy="166039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>
          <a:glow rad="139700">
            <a:schemeClr val="accent5">
              <a:satMod val="175000"/>
              <a:alpha val="40000"/>
            </a:schemeClr>
          </a:glo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smtClean="0">
              <a:solidFill>
                <a:schemeClr val="tx1"/>
              </a:solidFill>
              <a:latin typeface="+mj-lt"/>
              <a:ea typeface="+mj-ea"/>
              <a:cs typeface="+mj-cs"/>
            </a:rPr>
            <a:t>негосударственные ДОУ</a:t>
          </a:r>
          <a:endParaRPr lang="ru-RU" sz="2000" b="1" i="1" kern="1200" dirty="0" smtClean="0">
            <a:solidFill>
              <a:schemeClr val="tx1"/>
            </a:solidFill>
            <a:latin typeface="+mj-lt"/>
            <a:ea typeface="+mj-ea"/>
            <a:cs typeface="+mj-cs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ru-RU" sz="3600" b="1" i="0" kern="120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1256 </a:t>
          </a:r>
          <a:endParaRPr lang="ru-RU" sz="3600" b="1" i="0" kern="1200" dirty="0"/>
        </a:p>
      </dsp:txBody>
      <dsp:txXfrm>
        <a:off x="3901055" y="3283068"/>
        <a:ext cx="2657320" cy="1563137"/>
      </dsp:txXfrm>
    </dsp:sp>
    <dsp:sp modelId="{79E3F8DD-5649-43D1-9459-B2088B56C712}">
      <dsp:nvSpPr>
        <dsp:cNvPr id="0" name=""/>
        <dsp:cNvSpPr/>
      </dsp:nvSpPr>
      <dsp:spPr>
        <a:xfrm rot="10830662">
          <a:off x="6157707" y="4537091"/>
          <a:ext cx="884696" cy="430872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6286969" y="4623265"/>
        <a:ext cx="626172" cy="258524"/>
      </dsp:txXfrm>
    </dsp:sp>
    <dsp:sp modelId="{F2E6989C-580E-4BE1-8A4D-38BAB7435D20}">
      <dsp:nvSpPr>
        <dsp:cNvPr id="0" name=""/>
        <dsp:cNvSpPr/>
      </dsp:nvSpPr>
      <dsp:spPr>
        <a:xfrm>
          <a:off x="72010" y="3240365"/>
          <a:ext cx="2674587" cy="158039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>
          <a:glow rad="139700">
            <a:schemeClr val="accent5">
              <a:satMod val="175000"/>
              <a:alpha val="40000"/>
            </a:schemeClr>
          </a:glow>
        </a:effectLst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муниципальные ДОУ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 </a:t>
          </a:r>
          <a:r>
            <a:rPr lang="ru-RU" sz="3600" b="1" i="0" kern="1200" dirty="0" smtClean="0">
              <a:solidFill>
                <a:schemeClr val="tx1"/>
              </a:solidFill>
              <a:latin typeface="+mj-lt"/>
              <a:ea typeface="+mj-ea"/>
              <a:cs typeface="+mj-cs"/>
            </a:rPr>
            <a:t>2617</a:t>
          </a:r>
          <a:endParaRPr lang="ru-RU" sz="3600" b="1" i="0" kern="1200" dirty="0"/>
        </a:p>
      </dsp:txBody>
      <dsp:txXfrm>
        <a:off x="118298" y="3286653"/>
        <a:ext cx="2582011" cy="1487816"/>
      </dsp:txXfrm>
    </dsp:sp>
    <dsp:sp modelId="{ED21EA00-2600-4A8E-944F-2DC6019F5925}">
      <dsp:nvSpPr>
        <dsp:cNvPr id="0" name=""/>
        <dsp:cNvSpPr/>
      </dsp:nvSpPr>
      <dsp:spPr>
        <a:xfrm rot="18192347">
          <a:off x="1564335" y="2576920"/>
          <a:ext cx="884696" cy="43087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B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1693597" y="2663094"/>
        <a:ext cx="626172" cy="2585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0CC977-AC48-4540-878F-2635DD36729D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AC2AD-1BDF-4197-98E8-CD1DCE00705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35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AC2AD-1BDF-4197-98E8-CD1DCE00705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956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37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908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543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117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6886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847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008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88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68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05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45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4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73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60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29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867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78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836712"/>
            <a:ext cx="6552728" cy="2232248"/>
          </a:xfrm>
          <a:noFill/>
        </p:spPr>
        <p:txBody>
          <a:bodyPr/>
          <a:lstStyle/>
          <a:p>
            <a:pPr algn="ctr">
              <a:spcBef>
                <a:spcPts val="1800"/>
              </a:spcBef>
            </a:pPr>
            <a:r>
              <a:rPr lang="ru-RU" sz="3600" b="1" dirty="0">
                <a:solidFill>
                  <a:srgbClr val="663300"/>
                </a:solidFill>
              </a:rPr>
              <a:t>Муниципальная система образования города Томска: </a:t>
            </a:r>
            <a:r>
              <a:rPr lang="ru-RU" sz="3600" b="1" dirty="0" smtClean="0">
                <a:solidFill>
                  <a:srgbClr val="663300"/>
                </a:solidFill>
              </a:rPr>
              <a:t/>
            </a:r>
            <a:br>
              <a:rPr lang="ru-RU" sz="3600" b="1" dirty="0" smtClean="0">
                <a:solidFill>
                  <a:srgbClr val="663300"/>
                </a:solidFill>
              </a:rPr>
            </a:br>
            <a:r>
              <a:rPr lang="ru-RU" sz="3600" b="1" dirty="0" smtClean="0">
                <a:solidFill>
                  <a:srgbClr val="663300"/>
                </a:solidFill>
              </a:rPr>
              <a:t>точки </a:t>
            </a:r>
            <a:r>
              <a:rPr lang="ru-RU" sz="3600" b="1" dirty="0">
                <a:solidFill>
                  <a:srgbClr val="663300"/>
                </a:solidFill>
              </a:rPr>
              <a:t>роста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581128"/>
            <a:ext cx="6186759" cy="1096899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+mj-lt"/>
              </a:rPr>
              <a:t>Васильева Ольга Валентиновна, </a:t>
            </a:r>
          </a:p>
          <a:p>
            <a:r>
              <a:rPr lang="ru-RU" sz="2400" b="1" dirty="0">
                <a:solidFill>
                  <a:schemeClr val="tx1"/>
                </a:solidFill>
                <a:latin typeface="+mj-lt"/>
              </a:rPr>
              <a:t>начальник департамента образования </a:t>
            </a:r>
          </a:p>
          <a:p>
            <a:r>
              <a:rPr lang="ru-RU" sz="2400" b="1" dirty="0">
                <a:solidFill>
                  <a:schemeClr val="tx1"/>
                </a:solidFill>
                <a:latin typeface="+mj-lt"/>
              </a:rPr>
              <a:t>администрации Города Томска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777" y="-27384"/>
            <a:ext cx="6482682" cy="720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663300"/>
                </a:solidFill>
              </a:rPr>
              <a:t>Ремонт школ</a:t>
            </a:r>
            <a:endParaRPr lang="ru-RU" dirty="0">
              <a:solidFill>
                <a:srgbClr val="6633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8" r="10294"/>
          <a:stretch/>
        </p:blipFill>
        <p:spPr>
          <a:xfrm>
            <a:off x="62341" y="692696"/>
            <a:ext cx="4069291" cy="2688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9854" r="5113" b="14577"/>
          <a:stretch/>
        </p:blipFill>
        <p:spPr>
          <a:xfrm>
            <a:off x="-232682" y="3860507"/>
            <a:ext cx="4376146" cy="29974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" b="8571"/>
          <a:stretch/>
        </p:blipFill>
        <p:spPr>
          <a:xfrm>
            <a:off x="4787638" y="3871412"/>
            <a:ext cx="4327885" cy="2995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795"/>
          <a:stretch/>
        </p:blipFill>
        <p:spPr>
          <a:xfrm>
            <a:off x="4787639" y="692696"/>
            <a:ext cx="4389472" cy="2782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/>
        </p:nvSpPr>
        <p:spPr>
          <a:xfrm>
            <a:off x="3776118" y="592121"/>
            <a:ext cx="1250066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СОШ № 51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776118" y="3842068"/>
            <a:ext cx="1250066" cy="914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СОШ№ 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88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04864"/>
            <a:ext cx="6840759" cy="266429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663300"/>
                </a:solidFill>
              </a:rPr>
              <a:t>Кадровое обеспечение отрасли</a:t>
            </a:r>
          </a:p>
        </p:txBody>
      </p:sp>
    </p:spTree>
    <p:extLst>
      <p:ext uri="{BB962C8B-B14F-4D97-AF65-F5344CB8AC3E}">
        <p14:creationId xmlns:p14="http://schemas.microsoft.com/office/powerpoint/2010/main" val="61442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6" r="2214" b="4213"/>
          <a:stretch/>
        </p:blipFill>
        <p:spPr>
          <a:xfrm>
            <a:off x="323528" y="1268760"/>
            <a:ext cx="8136904" cy="5424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907704" y="12700"/>
            <a:ext cx="7344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663300"/>
                </a:solidFill>
                <a:latin typeface="+mj-lt"/>
                <a:ea typeface="+mj-ea"/>
                <a:cs typeface="+mj-cs"/>
              </a:rPr>
              <a:t>Финалисты конкурса </a:t>
            </a:r>
            <a:endParaRPr lang="ru-RU" sz="3200" b="1" dirty="0" smtClean="0">
              <a:solidFill>
                <a:srgbClr val="663300"/>
              </a:solidFill>
              <a:latin typeface="+mj-lt"/>
              <a:ea typeface="+mj-ea"/>
              <a:cs typeface="+mj-cs"/>
            </a:endParaRPr>
          </a:p>
          <a:p>
            <a:r>
              <a:rPr lang="ru-RU" sz="3200" b="1" dirty="0" smtClean="0">
                <a:solidFill>
                  <a:srgbClr val="663300"/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3200" b="1" dirty="0">
                <a:solidFill>
                  <a:srgbClr val="663300"/>
                </a:solidFill>
                <a:latin typeface="+mj-lt"/>
                <a:ea typeface="+mj-ea"/>
                <a:cs typeface="+mj-cs"/>
              </a:rPr>
              <a:t>Педагог-наставник»</a:t>
            </a:r>
          </a:p>
        </p:txBody>
      </p:sp>
    </p:spTree>
    <p:extLst>
      <p:ext uri="{BB962C8B-B14F-4D97-AF65-F5344CB8AC3E}">
        <p14:creationId xmlns:p14="http://schemas.microsoft.com/office/powerpoint/2010/main" val="28765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26605" r="6107" b="13240"/>
          <a:stretch/>
        </p:blipFill>
        <p:spPr>
          <a:xfrm>
            <a:off x="1115616" y="4208252"/>
            <a:ext cx="6912768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6" cy="1320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</a:rPr>
              <a:t>Конкурсы «Учитель года», </a:t>
            </a:r>
            <a:br>
              <a:rPr lang="ru-RU" sz="3200" b="1" dirty="0">
                <a:solidFill>
                  <a:srgbClr val="663300"/>
                </a:solidFill>
              </a:rPr>
            </a:br>
            <a:r>
              <a:rPr lang="ru-RU" sz="3200" b="1" dirty="0">
                <a:solidFill>
                  <a:srgbClr val="663300"/>
                </a:solidFill>
              </a:rPr>
              <a:t>«Воспитатель года», «Сердце отдаю детям»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b="4695"/>
          <a:stretch/>
        </p:blipFill>
        <p:spPr>
          <a:xfrm>
            <a:off x="107504" y="1299592"/>
            <a:ext cx="4313096" cy="2908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4"/>
          <a:stretch/>
        </p:blipFill>
        <p:spPr>
          <a:xfrm>
            <a:off x="4486548" y="1283308"/>
            <a:ext cx="4549948" cy="29249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568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6768752" cy="1320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</a:rPr>
              <a:t>Совершенствование системы профориентационной работы </a:t>
            </a:r>
            <a:br>
              <a:rPr lang="ru-RU" sz="3200" b="1" dirty="0">
                <a:solidFill>
                  <a:srgbClr val="663300"/>
                </a:solidFill>
              </a:rPr>
            </a:br>
            <a:endParaRPr lang="ru-RU" sz="3200" b="1" dirty="0">
              <a:solidFill>
                <a:srgbClr val="663300"/>
              </a:solidFill>
            </a:endParaRPr>
          </a:p>
        </p:txBody>
      </p:sp>
      <p:pic>
        <p:nvPicPr>
          <p:cNvPr id="4" name="Объект 3" descr="d:\Desktop\фоточки\ДЕТКИ МОИ\Музей фото\print\_MG_7153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r="15385" b="13539"/>
          <a:stretch/>
        </p:blipFill>
        <p:spPr bwMode="auto">
          <a:xfrm>
            <a:off x="683568" y="1268760"/>
            <a:ext cx="3528392" cy="2349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D:\Фото сад 2011-2014\Фото 2014-15\Фото весна 2015\Экскурсия на Авангард Пож. часть\IMG_20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3384376" cy="234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85" b="10489"/>
          <a:stretch/>
        </p:blipFill>
        <p:spPr>
          <a:xfrm>
            <a:off x="683568" y="4005063"/>
            <a:ext cx="3528392" cy="2485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r="3983"/>
          <a:stretch/>
        </p:blipFill>
        <p:spPr>
          <a:xfrm>
            <a:off x="4645738" y="4005064"/>
            <a:ext cx="3384376" cy="2521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58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88640"/>
            <a:ext cx="5481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663300"/>
                </a:solidFill>
                <a:latin typeface="+mj-lt"/>
                <a:ea typeface="+mj-ea"/>
                <a:cs typeface="+mj-cs"/>
              </a:rPr>
              <a:t>Профессиональные пробы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1550" r="6688" b="2731"/>
          <a:stretch/>
        </p:blipFill>
        <p:spPr>
          <a:xfrm>
            <a:off x="251520" y="908720"/>
            <a:ext cx="8640960" cy="58326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1538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5044"/>
            <a:ext cx="7994849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</a:rPr>
              <a:t>Павильоны </a:t>
            </a:r>
            <a:r>
              <a:rPr lang="ru-RU" sz="3200" b="1" dirty="0" smtClean="0">
                <a:solidFill>
                  <a:srgbClr val="663300"/>
                </a:solidFill>
              </a:rPr>
              <a:t/>
            </a:r>
            <a:br>
              <a:rPr lang="ru-RU" sz="3200" b="1" dirty="0" smtClean="0">
                <a:solidFill>
                  <a:srgbClr val="663300"/>
                </a:solidFill>
              </a:rPr>
            </a:br>
            <a:r>
              <a:rPr lang="ru-RU" sz="3200" b="1" dirty="0" smtClean="0">
                <a:solidFill>
                  <a:srgbClr val="663300"/>
                </a:solidFill>
              </a:rPr>
              <a:t>профессиональных </a:t>
            </a:r>
            <a:r>
              <a:rPr lang="ru-RU" sz="3200" b="1" dirty="0">
                <a:solidFill>
                  <a:srgbClr val="663300"/>
                </a:solidFill>
              </a:rPr>
              <a:t>проб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1786" y="1739479"/>
            <a:ext cx="2562924" cy="1536391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Межвузовский студенческий Бизнес-инкубатор «Дружба», ТУСУР</a:t>
            </a:r>
            <a:endParaRPr lang="ru-RU" sz="2000" dirty="0"/>
          </a:p>
          <a:p>
            <a:pPr algn="ctr"/>
            <a:endParaRPr lang="ru-RU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220072" y="1739479"/>
            <a:ext cx="2562924" cy="1536391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Томский политехнический университет Институт Кибернетики</a:t>
            </a:r>
          </a:p>
          <a:p>
            <a:pPr algn="ctr"/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94168" y="2974945"/>
            <a:ext cx="2562924" cy="1536391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/>
              <a:t>Центр молодежного инновационного творчества при ТУСУР</a:t>
            </a:r>
          </a:p>
          <a:p>
            <a:pPr algn="ctr"/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975796" y="4978606"/>
            <a:ext cx="2562924" cy="1536391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Архитектурно-строительный бизнес-инкубатор ТГАСУ</a:t>
            </a:r>
            <a:endParaRPr lang="ru-RU" b="1" dirty="0"/>
          </a:p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72000" y="2974945"/>
            <a:ext cx="2562924" cy="1536391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Центр </a:t>
            </a:r>
          </a:p>
          <a:p>
            <a:pPr algn="ctr"/>
            <a:r>
              <a:rPr lang="ru-RU" dirty="0"/>
              <a:t>«Склад ума»</a:t>
            </a:r>
          </a:p>
          <a:p>
            <a:pPr algn="ctr"/>
            <a:r>
              <a:rPr lang="ru-RU" sz="2000" dirty="0"/>
              <a:t>при ТПУ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30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235" y="91976"/>
            <a:ext cx="8278357" cy="1320800"/>
          </a:xfrm>
        </p:spPr>
        <p:txBody>
          <a:bodyPr>
            <a:normAutofit fontScale="90000"/>
          </a:bodyPr>
          <a:lstStyle/>
          <a:p>
            <a:pPr algn="ctr">
              <a:spcBef>
                <a:spcPts val="1800"/>
              </a:spcBef>
              <a:buClr>
                <a:schemeClr val="accent1"/>
              </a:buClr>
              <a:buSzPct val="80000"/>
            </a:pPr>
            <a:r>
              <a:rPr lang="ru-RU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Участники </a:t>
            </a:r>
            <a:r>
              <a:rPr lang="ru-RU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профессиональных </a:t>
            </a:r>
            <a:r>
              <a:rPr lang="ru-RU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проб </a:t>
            </a:r>
            <a:r>
              <a:rPr lang="ru-RU" sz="2800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endParaRPr lang="ru-RU" sz="2800" dirty="0">
              <a:solidFill>
                <a:srgbClr val="6633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7056784" cy="511256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ru-RU" sz="2800" dirty="0" smtClean="0">
                <a:solidFill>
                  <a:schemeClr val="tx1"/>
                </a:solidFill>
              </a:rPr>
              <a:t>Лицей </a:t>
            </a:r>
            <a:r>
              <a:rPr lang="ru-RU" sz="2800" dirty="0">
                <a:solidFill>
                  <a:schemeClr val="tx1"/>
                </a:solidFill>
              </a:rPr>
              <a:t>№ 7 </a:t>
            </a:r>
          </a:p>
          <a:p>
            <a:pPr>
              <a:spcBef>
                <a:spcPts val="1800"/>
              </a:spcBef>
            </a:pPr>
            <a:r>
              <a:rPr lang="ru-RU" sz="2800" dirty="0">
                <a:solidFill>
                  <a:schemeClr val="tx1"/>
                </a:solidFill>
              </a:rPr>
              <a:t>ООШ № 27</a:t>
            </a:r>
          </a:p>
          <a:p>
            <a:pPr>
              <a:spcBef>
                <a:spcPts val="1800"/>
              </a:spcBef>
            </a:pPr>
            <a:r>
              <a:rPr lang="ru-RU" sz="2800" dirty="0" smtClean="0">
                <a:solidFill>
                  <a:schemeClr val="tx1"/>
                </a:solidFill>
              </a:rPr>
              <a:t>Сибирский </a:t>
            </a:r>
            <a:r>
              <a:rPr lang="ru-RU" sz="2800" dirty="0">
                <a:solidFill>
                  <a:schemeClr val="tx1"/>
                </a:solidFill>
              </a:rPr>
              <a:t>лицей</a:t>
            </a:r>
          </a:p>
          <a:p>
            <a:pPr>
              <a:spcBef>
                <a:spcPts val="1800"/>
              </a:spcBef>
            </a:pPr>
            <a:r>
              <a:rPr lang="ru-RU" sz="2800" dirty="0">
                <a:solidFill>
                  <a:schemeClr val="tx1"/>
                </a:solidFill>
              </a:rPr>
              <a:t>Гуманитарный лицей </a:t>
            </a:r>
          </a:p>
          <a:p>
            <a:pPr>
              <a:spcBef>
                <a:spcPts val="1800"/>
              </a:spcBef>
            </a:pPr>
            <a:r>
              <a:rPr lang="ru-RU" sz="2800" dirty="0" smtClean="0">
                <a:solidFill>
                  <a:schemeClr val="tx1"/>
                </a:solidFill>
              </a:rPr>
              <a:t>Школа </a:t>
            </a:r>
            <a:r>
              <a:rPr lang="ru-RU" sz="2800" dirty="0">
                <a:solidFill>
                  <a:schemeClr val="tx1"/>
                </a:solidFill>
              </a:rPr>
              <a:t>– интернат № 1 </a:t>
            </a:r>
          </a:p>
          <a:p>
            <a:pPr>
              <a:spcBef>
                <a:spcPts val="1800"/>
              </a:spcBef>
            </a:pPr>
            <a:r>
              <a:rPr lang="ru-RU" sz="2800" dirty="0" smtClean="0">
                <a:solidFill>
                  <a:schemeClr val="tx1"/>
                </a:solidFill>
              </a:rPr>
              <a:t>Гимназии </a:t>
            </a:r>
            <a:r>
              <a:rPr lang="ru-RU" sz="2800" dirty="0">
                <a:solidFill>
                  <a:schemeClr val="tx1"/>
                </a:solidFill>
              </a:rPr>
              <a:t>№ 6, 26, 29, 55, 56 </a:t>
            </a:r>
          </a:p>
          <a:p>
            <a:pPr>
              <a:spcBef>
                <a:spcPts val="1800"/>
              </a:spcBef>
            </a:pPr>
            <a:r>
              <a:rPr lang="ru-RU" sz="2800" dirty="0" smtClean="0">
                <a:solidFill>
                  <a:schemeClr val="tx1"/>
                </a:solidFill>
              </a:rPr>
              <a:t>СОШ </a:t>
            </a:r>
            <a:r>
              <a:rPr lang="ru-RU" sz="2800" dirty="0">
                <a:solidFill>
                  <a:schemeClr val="tx1"/>
                </a:solidFill>
              </a:rPr>
              <a:t>№ 3, 4, 16, 23, 25</a:t>
            </a:r>
            <a:r>
              <a:rPr lang="ru-RU" sz="2800" dirty="0" smtClean="0">
                <a:solidFill>
                  <a:schemeClr val="tx1"/>
                </a:solidFill>
              </a:rPr>
              <a:t>, </a:t>
            </a:r>
            <a:r>
              <a:rPr lang="ru-RU" sz="2800" dirty="0">
                <a:solidFill>
                  <a:schemeClr val="tx1"/>
                </a:solidFill>
              </a:rPr>
              <a:t>28, 30, 32, 35, 36, 37, 40, 43, 44, 47, 49, 50, 53, </a:t>
            </a:r>
            <a:r>
              <a:rPr lang="ru-RU" sz="2800" dirty="0" smtClean="0">
                <a:solidFill>
                  <a:schemeClr val="tx1"/>
                </a:solidFill>
              </a:rPr>
              <a:t>67 </a:t>
            </a:r>
          </a:p>
        </p:txBody>
      </p:sp>
    </p:spTree>
    <p:extLst>
      <p:ext uri="{BB962C8B-B14F-4D97-AF65-F5344CB8AC3E}">
        <p14:creationId xmlns:p14="http://schemas.microsoft.com/office/powerpoint/2010/main" val="19736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76572" y="-31256"/>
            <a:ext cx="8568951" cy="64807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Специальная </a:t>
            </a:r>
            <a: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предметно-развивающая </a:t>
            </a: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среда</a:t>
            </a:r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" t="26193" b="12062"/>
          <a:stretch/>
        </p:blipFill>
        <p:spPr bwMode="auto">
          <a:xfrm>
            <a:off x="683568" y="1340768"/>
            <a:ext cx="3024336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 descr="D:\ФОТО\дети в группе\DSCN034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1" t="5922" r="15276" b="13166"/>
          <a:stretch/>
        </p:blipFill>
        <p:spPr bwMode="auto">
          <a:xfrm>
            <a:off x="5004048" y="3744292"/>
            <a:ext cx="3168352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MYDC36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5" b="18968"/>
          <a:stretch/>
        </p:blipFill>
        <p:spPr>
          <a:xfrm>
            <a:off x="4139952" y="1393328"/>
            <a:ext cx="3960440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IMAG401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t="11117" r="5305" b="8841"/>
          <a:stretch/>
        </p:blipFill>
        <p:spPr>
          <a:xfrm>
            <a:off x="425909" y="4530529"/>
            <a:ext cx="4038078" cy="2139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7278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8" y="620688"/>
            <a:ext cx="3491880" cy="756491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«Декада пап» </a:t>
            </a:r>
            <a:br>
              <a:rPr lang="ru-RU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в МАДОУ № 48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416" y="764704"/>
            <a:ext cx="5256584" cy="3942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F:\Для конференции\IMG_207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6"/>
          <a:stretch/>
        </p:blipFill>
        <p:spPr bwMode="auto">
          <a:xfrm>
            <a:off x="-108520" y="3284984"/>
            <a:ext cx="5400600" cy="3573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9358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7166470" cy="4104456"/>
          </a:xfrm>
        </p:spPr>
        <p:txBody>
          <a:bodyPr>
            <a:noAutofit/>
          </a:bodyPr>
          <a:lstStyle/>
          <a:p>
            <a:r>
              <a:rPr lang="en-US" sz="2500" i="1" dirty="0">
                <a:solidFill>
                  <a:schemeClr val="tx1"/>
                </a:solidFill>
              </a:rPr>
              <a:t>     </a:t>
            </a:r>
            <a:r>
              <a:rPr lang="ru-RU" sz="2500" i="1" dirty="0">
                <a:solidFill>
                  <a:schemeClr val="tx1"/>
                </a:solidFill>
              </a:rPr>
              <a:t>…на ближайшее десятилетие мы можем поставить перед собой цель нового уровня и другого масштаба – </a:t>
            </a:r>
            <a:r>
              <a:rPr lang="ru-RU" sz="2500" b="1" i="1" dirty="0">
                <a:solidFill>
                  <a:srgbClr val="663300"/>
                </a:solidFill>
              </a:rPr>
              <a:t>сделать российскую школу одной из лучших в мире</a:t>
            </a:r>
            <a:r>
              <a:rPr lang="ru-RU" sz="2500" b="1" i="1" dirty="0" smtClean="0">
                <a:solidFill>
                  <a:srgbClr val="663300"/>
                </a:solidFill>
              </a:rPr>
              <a:t>.</a:t>
            </a:r>
            <a:br>
              <a:rPr lang="ru-RU" sz="2500" b="1" i="1" dirty="0" smtClean="0">
                <a:solidFill>
                  <a:srgbClr val="663300"/>
                </a:solidFill>
              </a:rPr>
            </a:br>
            <a:r>
              <a:rPr lang="ru-RU" sz="2500" i="1" dirty="0">
                <a:solidFill>
                  <a:schemeClr val="tx1"/>
                </a:solidFill>
              </a:rPr>
              <a:t/>
            </a:r>
            <a:br>
              <a:rPr lang="ru-RU" sz="2500" i="1" dirty="0">
                <a:solidFill>
                  <a:schemeClr val="tx1"/>
                </a:solidFill>
              </a:rPr>
            </a:br>
            <a:r>
              <a:rPr lang="en-US" sz="2500" i="1" dirty="0" smtClean="0">
                <a:solidFill>
                  <a:schemeClr val="tx1"/>
                </a:solidFill>
              </a:rPr>
              <a:t>     </a:t>
            </a:r>
            <a:r>
              <a:rPr lang="ru-RU" sz="2500" i="1" dirty="0" smtClean="0">
                <a:solidFill>
                  <a:schemeClr val="tx1"/>
                </a:solidFill>
              </a:rPr>
              <a:t>Убеждён</a:t>
            </a:r>
            <a:r>
              <a:rPr lang="ru-RU" sz="2500" i="1" dirty="0">
                <a:solidFill>
                  <a:schemeClr val="tx1"/>
                </a:solidFill>
              </a:rPr>
              <a:t>, такая задача способна и должна объединить все политические силы, все уровни власти, граждан страны; она отвечает и запросам общества, и задачам </a:t>
            </a:r>
            <a:r>
              <a:rPr lang="ru-RU" sz="2500" i="1" dirty="0" smtClean="0">
                <a:solidFill>
                  <a:schemeClr val="tx1"/>
                </a:solidFill>
              </a:rPr>
              <a:t>национального развития</a:t>
            </a:r>
            <a:r>
              <a:rPr lang="en-US" sz="2500" i="1" dirty="0" smtClean="0">
                <a:solidFill>
                  <a:schemeClr val="tx1"/>
                </a:solidFill>
              </a:rPr>
              <a:t/>
            </a:r>
            <a:br>
              <a:rPr lang="en-US" sz="2500" i="1" dirty="0" smtClean="0">
                <a:solidFill>
                  <a:schemeClr val="tx1"/>
                </a:solidFill>
              </a:rPr>
            </a:b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4437112"/>
            <a:ext cx="47902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2597150" algn="l"/>
              </a:tabLst>
            </a:pPr>
            <a:r>
              <a:rPr lang="ru-RU" sz="2000" dirty="0" smtClean="0">
                <a:latin typeface="Cambria" panose="02040503050406030204" pitchFamily="18" charset="0"/>
              </a:rPr>
              <a:t>                                                    В.В.Путин   </a:t>
            </a:r>
          </a:p>
          <a:p>
            <a:pPr algn="r"/>
            <a:r>
              <a:rPr lang="ru-RU" sz="2000" dirty="0" smtClean="0">
                <a:latin typeface="Cambria" panose="02040503050406030204" pitchFamily="18" charset="0"/>
              </a:rPr>
              <a:t> </a:t>
            </a:r>
            <a:endParaRPr lang="en-US" sz="2000" dirty="0" smtClean="0">
              <a:latin typeface="Cambria" panose="02040503050406030204" pitchFamily="18" charset="0"/>
            </a:endParaRPr>
          </a:p>
          <a:p>
            <a:r>
              <a:rPr lang="ru-RU" sz="2000" dirty="0" smtClean="0">
                <a:latin typeface="Cambria" panose="02040503050406030204" pitchFamily="18" charset="0"/>
              </a:rPr>
              <a:t>Государственный совет </a:t>
            </a:r>
            <a:r>
              <a:rPr lang="ru-RU" sz="2000" dirty="0">
                <a:latin typeface="Cambria" panose="02040503050406030204" pitchFamily="18" charset="0"/>
              </a:rPr>
              <a:t>по вопросам совершенствования системы общего образования в Российской Федерации </a:t>
            </a:r>
            <a:r>
              <a:rPr lang="ru-RU" sz="2000" dirty="0" smtClean="0">
                <a:latin typeface="Cambria" panose="02040503050406030204" pitchFamily="18" charset="0"/>
              </a:rPr>
              <a:t>23.12.2015 г</a:t>
            </a:r>
            <a:r>
              <a:rPr lang="ru-RU" sz="2000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298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16832"/>
            <a:ext cx="7128792" cy="2088232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Взаимодействие </a:t>
            </a:r>
            <a:br>
              <a:rPr lang="ru-RU" sz="54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54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с университетами </a:t>
            </a:r>
          </a:p>
        </p:txBody>
      </p:sp>
    </p:spTree>
    <p:extLst>
      <p:ext uri="{BB962C8B-B14F-4D97-AF65-F5344CB8AC3E}">
        <p14:creationId xmlns:p14="http://schemas.microsoft.com/office/powerpoint/2010/main" val="17471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77" y="188640"/>
            <a:ext cx="7651367" cy="1320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Школы -лидеры </a:t>
            </a:r>
            <a: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по </a:t>
            </a: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количеству участников мероприятий в ТГУ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161456"/>
            <a:ext cx="4176464" cy="5380934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</a:rPr>
              <a:t>СОШ </a:t>
            </a:r>
            <a:r>
              <a:rPr lang="ru-RU" sz="3200" dirty="0">
                <a:solidFill>
                  <a:schemeClr val="tx1"/>
                </a:solidFill>
              </a:rPr>
              <a:t>№2</a:t>
            </a:r>
          </a:p>
          <a:p>
            <a:pPr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</a:rPr>
              <a:t>СОШ </a:t>
            </a:r>
            <a:r>
              <a:rPr lang="ru-RU" sz="3200" dirty="0">
                <a:solidFill>
                  <a:schemeClr val="tx1"/>
                </a:solidFill>
              </a:rPr>
              <a:t>№5</a:t>
            </a:r>
          </a:p>
          <a:p>
            <a:pPr>
              <a:spcBef>
                <a:spcPts val="1800"/>
              </a:spcBef>
            </a:pPr>
            <a:r>
              <a:rPr lang="ru-RU" sz="3200" dirty="0">
                <a:solidFill>
                  <a:schemeClr val="tx1"/>
                </a:solidFill>
              </a:rPr>
              <a:t>СОШ №22</a:t>
            </a:r>
          </a:p>
          <a:p>
            <a:pPr>
              <a:spcBef>
                <a:spcPts val="1800"/>
              </a:spcBef>
            </a:pPr>
            <a:r>
              <a:rPr lang="ru-RU" sz="3200" dirty="0">
                <a:solidFill>
                  <a:schemeClr val="tx1"/>
                </a:solidFill>
              </a:rPr>
              <a:t>СОШ № 32 </a:t>
            </a:r>
          </a:p>
          <a:p>
            <a:pPr>
              <a:spcBef>
                <a:spcPts val="1800"/>
              </a:spcBef>
            </a:pPr>
            <a:r>
              <a:rPr lang="ru-RU" sz="3200" dirty="0" smtClean="0">
                <a:solidFill>
                  <a:schemeClr val="tx1"/>
                </a:solidFill>
              </a:rPr>
              <a:t>СОШ </a:t>
            </a:r>
            <a:r>
              <a:rPr lang="ru-RU" sz="3200" dirty="0">
                <a:solidFill>
                  <a:schemeClr val="tx1"/>
                </a:solidFill>
              </a:rPr>
              <a:t>№ </a:t>
            </a:r>
            <a:r>
              <a:rPr lang="ru-RU" sz="3200" dirty="0" smtClean="0">
                <a:solidFill>
                  <a:schemeClr val="tx1"/>
                </a:solidFill>
              </a:rPr>
              <a:t>44</a:t>
            </a:r>
          </a:p>
          <a:p>
            <a:pPr>
              <a:spcBef>
                <a:spcPts val="1800"/>
              </a:spcBef>
            </a:pPr>
            <a:endParaRPr lang="ru-RU" sz="36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2132856"/>
            <a:ext cx="54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3200" dirty="0"/>
              <a:t>СОШ № 49</a:t>
            </a:r>
          </a:p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3200" dirty="0" smtClean="0"/>
              <a:t>СОШ </a:t>
            </a:r>
            <a:r>
              <a:rPr lang="ru-RU" sz="3200" dirty="0"/>
              <a:t>№ 53 </a:t>
            </a:r>
          </a:p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3200" dirty="0"/>
              <a:t>гимназия № 55 </a:t>
            </a:r>
          </a:p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3200" dirty="0"/>
              <a:t>СОШ «Эврика-развитие»</a:t>
            </a:r>
          </a:p>
          <a:p>
            <a:pPr marL="342900" indent="-342900"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3200" dirty="0" smtClean="0"/>
              <a:t>Русская </a:t>
            </a:r>
            <a:r>
              <a:rPr lang="ru-RU" sz="3200" dirty="0"/>
              <a:t>классическая гимназия № 2 </a:t>
            </a:r>
          </a:p>
        </p:txBody>
      </p:sp>
    </p:spTree>
    <p:extLst>
      <p:ext uri="{BB962C8B-B14F-4D97-AF65-F5344CB8AC3E}">
        <p14:creationId xmlns:p14="http://schemas.microsoft.com/office/powerpoint/2010/main" val="16224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82550" y="414353"/>
            <a:ext cx="8892480" cy="764704"/>
          </a:xfrm>
        </p:spPr>
        <p:txBody>
          <a:bodyPr>
            <a:noAutofit/>
          </a:bodyPr>
          <a:lstStyle/>
          <a:p>
            <a:pPr algn="ctr">
              <a:lnSpc>
                <a:spcPts val="2500"/>
              </a:lnSpc>
            </a:pP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Победители Конкурса </a:t>
            </a:r>
            <a:b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проектных, исследовательских </a:t>
            </a:r>
            <a:b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и творческих работ</a:t>
            </a:r>
            <a:b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 «С наукой в ХХ</a:t>
            </a:r>
            <a:r>
              <a:rPr lang="en-US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I</a:t>
            </a: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 век»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5170" y="2174141"/>
            <a:ext cx="2232248" cy="1080120"/>
          </a:xfrm>
          <a:prstGeom prst="roundRect">
            <a:avLst/>
          </a:prstGeom>
          <a:solidFill>
            <a:srgbClr val="66B0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1 место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68650" y="2174141"/>
            <a:ext cx="2232248" cy="1080120"/>
          </a:xfrm>
          <a:prstGeom prst="roundRect">
            <a:avLst/>
          </a:prstGeom>
          <a:solidFill>
            <a:srgbClr val="66B0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2 место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68640" y="2174141"/>
            <a:ext cx="2232248" cy="1080120"/>
          </a:xfrm>
          <a:prstGeom prst="roundRect">
            <a:avLst/>
          </a:prstGeom>
          <a:solidFill>
            <a:srgbClr val="66B0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3 место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5432" y="3429000"/>
            <a:ext cx="2232248" cy="2462234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47566" y="3429000"/>
            <a:ext cx="2232248" cy="2462235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668640" y="3444528"/>
            <a:ext cx="2232248" cy="2462234"/>
          </a:xfrm>
          <a:prstGeom prst="roundRect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13334" y="3498135"/>
            <a:ext cx="22064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/>
              <a:t>СОШ № 49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Гимн. № 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Лицей № 1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47566" y="3444528"/>
            <a:ext cx="24300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Эврика-развитие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Академический лицей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Лицей </a:t>
            </a:r>
            <a:r>
              <a:rPr lang="ru-RU" sz="2000" dirty="0"/>
              <a:t>№ 7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Гимназия№ 24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/>
              <a:t>СОШ №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72918" y="3552741"/>
            <a:ext cx="1880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Лицей №7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СОШ № 31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СОШ № 43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СОШ № 49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5557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772816"/>
            <a:ext cx="7344816" cy="3816424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Научно-техническое творчество.</a:t>
            </a:r>
            <a:br>
              <a:rPr lang="ru-RU" sz="4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4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 Образовательная робототехника</a:t>
            </a:r>
          </a:p>
        </p:txBody>
      </p:sp>
    </p:spTree>
    <p:extLst>
      <p:ext uri="{BB962C8B-B14F-4D97-AF65-F5344CB8AC3E}">
        <p14:creationId xmlns:p14="http://schemas.microsoft.com/office/powerpoint/2010/main" val="296089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-120602"/>
            <a:ext cx="8424936" cy="1320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Ресурсные центры </a:t>
            </a:r>
            <a:b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по научно - техническому творчеству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1768" y="1073598"/>
            <a:ext cx="2016224" cy="854472"/>
          </a:xfrm>
          <a:prstGeom prst="roundRect">
            <a:avLst/>
          </a:prstGeom>
          <a:solidFill>
            <a:srgbClr val="66B0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" algn="ctr">
              <a:lnSpc>
                <a:spcPct val="107000"/>
              </a:lnSpc>
            </a:pPr>
            <a:r>
              <a:rPr lang="ru-RU" dirty="0">
                <a:solidFill>
                  <a:srgbClr val="663300"/>
                </a:solidFill>
              </a:rPr>
              <a:t>Планирование карьеры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0032" y="2971477"/>
            <a:ext cx="2016224" cy="854472"/>
          </a:xfrm>
          <a:prstGeom prst="roundRect">
            <a:avLst/>
          </a:prstGeom>
          <a:solidFill>
            <a:srgbClr val="66B0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" algn="ctr">
              <a:lnSpc>
                <a:spcPct val="107000"/>
              </a:lnSpc>
            </a:pPr>
            <a:r>
              <a:rPr lang="ru-RU" dirty="0" smtClean="0">
                <a:solidFill>
                  <a:srgbClr val="663300"/>
                </a:solidFill>
              </a:rPr>
              <a:t>«Планета»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0032" y="2030564"/>
            <a:ext cx="2016224" cy="854472"/>
          </a:xfrm>
          <a:prstGeom prst="roundRect">
            <a:avLst/>
          </a:prstGeom>
          <a:solidFill>
            <a:srgbClr val="66B0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" algn="ctr">
              <a:lnSpc>
                <a:spcPct val="107000"/>
              </a:lnSpc>
            </a:pPr>
            <a:r>
              <a:rPr lang="ru-RU" dirty="0">
                <a:solidFill>
                  <a:srgbClr val="663300"/>
                </a:solidFill>
              </a:rPr>
              <a:t>Томский Хобби - Центр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20032" y="3932993"/>
            <a:ext cx="2016224" cy="854472"/>
          </a:xfrm>
          <a:prstGeom prst="roundRect">
            <a:avLst/>
          </a:prstGeom>
          <a:solidFill>
            <a:srgbClr val="66B0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" algn="ctr">
              <a:lnSpc>
                <a:spcPct val="107000"/>
              </a:lnSpc>
            </a:pPr>
            <a:r>
              <a:rPr lang="ru-RU" dirty="0" smtClean="0">
                <a:solidFill>
                  <a:srgbClr val="663300"/>
                </a:solidFill>
              </a:rPr>
              <a:t>«Факел»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20032" y="4894509"/>
            <a:ext cx="2016224" cy="854472"/>
          </a:xfrm>
          <a:prstGeom prst="roundRect">
            <a:avLst/>
          </a:prstGeom>
          <a:solidFill>
            <a:srgbClr val="66B0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" algn="ctr">
              <a:lnSpc>
                <a:spcPct val="107000"/>
              </a:lnSpc>
            </a:pPr>
            <a:r>
              <a:rPr lang="ru-RU" dirty="0" err="1">
                <a:solidFill>
                  <a:srgbClr val="663300"/>
                </a:solidFill>
              </a:rPr>
              <a:t>ДТДиМ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0032" y="5856025"/>
            <a:ext cx="2016224" cy="854472"/>
          </a:xfrm>
          <a:prstGeom prst="roundRect">
            <a:avLst/>
          </a:prstGeom>
          <a:solidFill>
            <a:srgbClr val="66B0F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195" algn="ctr">
              <a:lnSpc>
                <a:spcPct val="107000"/>
              </a:lnSpc>
            </a:pPr>
            <a:r>
              <a:rPr lang="ru-RU" dirty="0" smtClean="0">
                <a:solidFill>
                  <a:srgbClr val="663300"/>
                </a:solidFill>
              </a:rPr>
              <a:t>«Звёздочка»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915816" y="1093096"/>
            <a:ext cx="5900216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07000"/>
              </a:lnSpc>
            </a:pPr>
            <a:r>
              <a:rPr lang="ru-RU" dirty="0"/>
              <a:t>школа-интернат № 1, СОШ №5, 11, 14, 19, 22, 25, 30, 31, 36, 37, 38, 43, 46, 47, 53, ООШ № 45, 66, лицей № 7, гимназии № 13, 24, 26, 29, 55, 56, 58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15816" y="2199977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">
              <a:lnSpc>
                <a:spcPct val="107000"/>
              </a:lnSpc>
            </a:pPr>
            <a:r>
              <a:rPr lang="ru-RU" dirty="0"/>
              <a:t>Академический лицей, РКГ № 2, СОШ № 15, 23, 34, 44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15816" y="3204365"/>
            <a:ext cx="2835969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195">
              <a:lnSpc>
                <a:spcPct val="107000"/>
              </a:lnSpc>
            </a:pPr>
            <a:r>
              <a:rPr lang="ru-RU" dirty="0"/>
              <a:t>СОШ № 2, 3, 16, 27, 28, 54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915816" y="3932993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195">
              <a:lnSpc>
                <a:spcPct val="107000"/>
              </a:lnSpc>
            </a:pPr>
            <a:r>
              <a:rPr lang="ru-RU" dirty="0"/>
              <a:t>СОШ № 33, 35, 41, 42, 49, 50, ООШ № 39, ООШИ № 22 </a:t>
            </a:r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915816" y="4858921"/>
            <a:ext cx="4896544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07000"/>
              </a:lnSpc>
            </a:pPr>
            <a:r>
              <a:rPr lang="ru-RU" dirty="0"/>
              <a:t>Гуманитарный лицей, лицей при ТПУ, СОШ № 4, 12, 32, 40, 51, «Эврика - развитие», гимназия № 6, лицей № 8</a:t>
            </a:r>
            <a:endParaRPr lang="ru-RU" dirty="0">
              <a:solidFill>
                <a:schemeClr val="dk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15816" y="5868353"/>
            <a:ext cx="5328592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">
              <a:lnSpc>
                <a:spcPct val="107000"/>
              </a:lnSpc>
            </a:pPr>
            <a:r>
              <a:rPr lang="ru-RU" dirty="0"/>
              <a:t>Сибирский лицей, лицей №1, гимназия № 18, прогимназия «Кристина», Санаторно-лесная школа, СОШ № 64, 65, 67, НОШ № 59</a:t>
            </a:r>
          </a:p>
        </p:txBody>
      </p:sp>
      <p:sp>
        <p:nvSpPr>
          <p:cNvPr id="23" name="Стрелка вправо 22"/>
          <p:cNvSpPr/>
          <p:nvPr/>
        </p:nvSpPr>
        <p:spPr>
          <a:xfrm>
            <a:off x="2489536" y="1334072"/>
            <a:ext cx="3583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2422620" y="2263426"/>
            <a:ext cx="3583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2442836" y="3192780"/>
            <a:ext cx="3583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>
            <a:off x="2462784" y="4133420"/>
            <a:ext cx="3583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2441776" y="5107316"/>
            <a:ext cx="3583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>
            <a:off x="2422620" y="6116748"/>
            <a:ext cx="35830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51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94826"/>
            <a:ext cx="7154175" cy="7920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ЛЕГО и </a:t>
            </a:r>
            <a:r>
              <a:rPr lang="ru-RU" sz="3200" b="1" dirty="0" err="1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первороботы</a:t>
            </a:r>
            <a: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в детском саду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0" y="1095948"/>
            <a:ext cx="9036496" cy="5762052"/>
            <a:chOff x="0" y="1025352"/>
            <a:chExt cx="8496943" cy="5832648"/>
          </a:xfrm>
        </p:grpSpPr>
        <p:pic>
          <p:nvPicPr>
            <p:cNvPr id="4" name="Рисунок 3" descr="C:\Users\Lyashenko\Desktop\доклад\фото\Робототехника 53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5352"/>
              <a:ext cx="8496943" cy="58326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507336" y="1025352"/>
              <a:ext cx="1872208" cy="461665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/>
                <a:t>ДОУ № 53</a:t>
              </a:r>
              <a:endParaRPr lang="ru-RU" sz="2400" b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04248" y="6396335"/>
            <a:ext cx="1824607" cy="461665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ru-RU" dirty="0"/>
              <a:t>ДОУ № 38</a:t>
            </a:r>
          </a:p>
        </p:txBody>
      </p:sp>
    </p:spTree>
    <p:extLst>
      <p:ext uri="{BB962C8B-B14F-4D97-AF65-F5344CB8AC3E}">
        <p14:creationId xmlns:p14="http://schemas.microsoft.com/office/powerpoint/2010/main" val="288575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bot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1002" y="188640"/>
            <a:ext cx="8964404" cy="6552728"/>
          </a:xfrm>
        </p:spPr>
      </p:pic>
    </p:spTree>
    <p:extLst>
      <p:ext uri="{BB962C8B-B14F-4D97-AF65-F5344CB8AC3E}">
        <p14:creationId xmlns:p14="http://schemas.microsoft.com/office/powerpoint/2010/main" val="368520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568" l="19155" r="804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8" r="19245" b="5448"/>
          <a:stretch/>
        </p:blipFill>
        <p:spPr>
          <a:xfrm flipH="1">
            <a:off x="7485749" y="4725144"/>
            <a:ext cx="1778663" cy="20537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893646" y="0"/>
            <a:ext cx="9144000" cy="451207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Региональная олимпиада </a:t>
            </a:r>
            <a:b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по образовательной робототехнике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237774"/>
            <a:ext cx="4572000" cy="6398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СОШ </a:t>
            </a:r>
            <a:r>
              <a:rPr lang="ru-RU" sz="2800" dirty="0"/>
              <a:t>№4 </a:t>
            </a:r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/>
              <a:t>СОШ № 19 </a:t>
            </a:r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лицей </a:t>
            </a:r>
            <a:r>
              <a:rPr lang="ru-RU" sz="2800" dirty="0"/>
              <a:t>№ 1 </a:t>
            </a:r>
            <a:endParaRPr lang="ru-RU" sz="2800" dirty="0" smtClean="0"/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гимназия </a:t>
            </a:r>
            <a:r>
              <a:rPr lang="ru-RU" sz="2800" dirty="0"/>
              <a:t>№ </a:t>
            </a:r>
            <a:r>
              <a:rPr lang="ru-RU" sz="2800" dirty="0" smtClean="0"/>
              <a:t>18</a:t>
            </a:r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/>
              <a:t>гимназия № 24 </a:t>
            </a:r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гимназия </a:t>
            </a:r>
            <a:r>
              <a:rPr lang="ru-RU" sz="2800" dirty="0"/>
              <a:t>№ 29</a:t>
            </a:r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гимназия </a:t>
            </a:r>
            <a:r>
              <a:rPr lang="ru-RU" sz="2800" dirty="0"/>
              <a:t>№ </a:t>
            </a:r>
            <a:r>
              <a:rPr lang="ru-RU" sz="2800" dirty="0" smtClean="0"/>
              <a:t>55</a:t>
            </a:r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ДОУ </a:t>
            </a:r>
            <a:r>
              <a:rPr lang="ru-RU" sz="2800" dirty="0"/>
              <a:t>№ 13 </a:t>
            </a:r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1256348"/>
            <a:ext cx="5112568" cy="421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/>
              <a:t>лицей при ТПУ </a:t>
            </a:r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/>
              <a:t>Академический лицей </a:t>
            </a:r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Томский Хобби-центр </a:t>
            </a:r>
            <a:endParaRPr lang="ru-RU" sz="2800" dirty="0"/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Созвездие</a:t>
            </a:r>
            <a:endParaRPr lang="ru-RU" sz="2800" dirty="0"/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Синяя птица</a:t>
            </a:r>
            <a:endParaRPr lang="ru-RU" sz="2800" dirty="0"/>
          </a:p>
          <a:p>
            <a:pPr marL="342900" indent="-342900">
              <a:lnSpc>
                <a:spcPct val="115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ru-RU" sz="2800" dirty="0" smtClean="0"/>
              <a:t>Планирование карьеры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894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111" y="-1736"/>
            <a:ext cx="8282881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Всероссийская робототехническая олимпиада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96" y="3301140"/>
            <a:ext cx="4742480" cy="3556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1" b="8287"/>
          <a:stretch/>
        </p:blipFill>
        <p:spPr>
          <a:xfrm>
            <a:off x="0" y="1196752"/>
            <a:ext cx="4846535" cy="36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832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344816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Повышения роли образования </a:t>
            </a:r>
            <a:r>
              <a:rPr lang="ru-RU" sz="28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28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28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2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гражданско-патриотическом воспитании подрастающего поколения</a:t>
            </a:r>
          </a:p>
        </p:txBody>
      </p:sp>
      <p:pic>
        <p:nvPicPr>
          <p:cNvPr id="6" name="Рисунок 5" descr="F:\Camera\20160506_0820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6493"/>
            <a:ext cx="3772682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3800" r="2751" b="3800"/>
          <a:stretch/>
        </p:blipFill>
        <p:spPr>
          <a:xfrm>
            <a:off x="539552" y="4691859"/>
            <a:ext cx="3772682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0440" y="2366084"/>
            <a:ext cx="5083598" cy="3744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329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2512" y="44624"/>
            <a:ext cx="6633784" cy="15977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663300"/>
                </a:solidFill>
              </a:rPr>
              <a:t>Муниципальная программа </a:t>
            </a:r>
            <a:br>
              <a:rPr lang="ru-RU" sz="2800" b="1" dirty="0">
                <a:solidFill>
                  <a:srgbClr val="663300"/>
                </a:solidFill>
              </a:rPr>
            </a:br>
            <a:r>
              <a:rPr lang="ru-RU" sz="2800" b="1" dirty="0">
                <a:solidFill>
                  <a:srgbClr val="663300"/>
                </a:solidFill>
              </a:rPr>
              <a:t>«Развитие образования» </a:t>
            </a:r>
            <a:br>
              <a:rPr lang="ru-RU" sz="2800" b="1" dirty="0">
                <a:solidFill>
                  <a:srgbClr val="663300"/>
                </a:solidFill>
              </a:rPr>
            </a:br>
            <a:r>
              <a:rPr lang="ru-RU" sz="2400" b="1" dirty="0" smtClean="0">
                <a:solidFill>
                  <a:srgbClr val="663300"/>
                </a:solidFill>
              </a:rPr>
              <a:t>на 2015 – 2020 годы</a:t>
            </a:r>
            <a:endParaRPr lang="ru-RU" sz="2400" b="1" dirty="0">
              <a:solidFill>
                <a:srgbClr val="66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112568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2000" b="1" dirty="0">
                <a:solidFill>
                  <a:schemeClr val="tx1"/>
                </a:solidFill>
              </a:rPr>
              <a:t>Подпрограммы: </a:t>
            </a:r>
            <a:r>
              <a:rPr lang="ru-RU" sz="2000" b="1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ru-RU" sz="2000" dirty="0" smtClean="0">
                <a:solidFill>
                  <a:schemeClr val="tx1"/>
                </a:solidFill>
              </a:rPr>
              <a:t>Организация </a:t>
            </a:r>
            <a:r>
              <a:rPr lang="ru-RU" sz="2000" dirty="0">
                <a:solidFill>
                  <a:schemeClr val="tx1"/>
                </a:solidFill>
              </a:rPr>
              <a:t>отдыха детей в каникулярное время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solidFill>
                  <a:schemeClr val="tx1"/>
                </a:solidFill>
              </a:rPr>
              <a:t>Функционирование и развитие общего образования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solidFill>
                  <a:schemeClr val="tx1"/>
                </a:solidFill>
              </a:rPr>
              <a:t>Функционирование и развитие дошкольного образования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solidFill>
                  <a:schemeClr val="tx1"/>
                </a:solidFill>
              </a:rPr>
              <a:t>Строительство, реконструкция, капитальный ремонт объектов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solidFill>
                  <a:schemeClr val="tx1"/>
                </a:solidFill>
              </a:rPr>
              <a:t>Функционирование и развитие дополнительного образования детей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solidFill>
                  <a:schemeClr val="tx1"/>
                </a:solidFill>
              </a:rPr>
              <a:t>Сопровождение функционирования и развития сферы образования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solidFill>
                  <a:schemeClr val="tx1"/>
                </a:solidFill>
              </a:rPr>
              <a:t>Организация и обеспечение эффективного функционирования сети учреждений образования</a:t>
            </a:r>
          </a:p>
          <a:p>
            <a:pPr>
              <a:spcBef>
                <a:spcPts val="1200"/>
              </a:spcBef>
            </a:pPr>
            <a:r>
              <a:rPr lang="ru-RU" sz="2000" dirty="0">
                <a:solidFill>
                  <a:schemeClr val="tx1"/>
                </a:solidFill>
              </a:rPr>
              <a:t>Создание в муниципальном образовании «Город Томск» (исходя из прогнозируемой потребности) новых мест в общеобразовательных организациях</a:t>
            </a:r>
          </a:p>
        </p:txBody>
      </p:sp>
    </p:spTree>
    <p:extLst>
      <p:ext uri="{BB962C8B-B14F-4D97-AF65-F5344CB8AC3E}">
        <p14:creationId xmlns:p14="http://schemas.microsoft.com/office/powerpoint/2010/main" val="239511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1\Desktop\Г.В.П\инновац. деят\проект отцы\День Победы 2015\Новая папка (2)\IMG_07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176464" cy="6048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1\Desktop\Г.В.П\инновац. деят\проект отцы\День Победы 2015\Новая папка (2)\IMG_07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104456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1\Desktop\Г.В.П\инновац. деят\проект отцы\День Победы 2015\Новая папка (2)\IMG_087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14838" r="17856" b="17830"/>
          <a:stretch/>
        </p:blipFill>
        <p:spPr bwMode="auto">
          <a:xfrm>
            <a:off x="344956" y="3501008"/>
            <a:ext cx="4083028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80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88640"/>
            <a:ext cx="6347713" cy="5040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Школьные музеи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>
            <a:off x="395536" y="908720"/>
            <a:ext cx="6419721" cy="2664296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82550" h="38100" prst="coolSlant"/>
            </a:sp3d>
          </a:bodyPr>
          <a:lstStyle/>
          <a:p>
            <a:r>
              <a:rPr lang="ru-RU" sz="2800" b="1" dirty="0" smtClean="0"/>
              <a:t>Действовали: </a:t>
            </a:r>
            <a:endParaRPr lang="ru-RU" sz="2800" b="1" dirty="0"/>
          </a:p>
          <a:p>
            <a:r>
              <a:rPr lang="ru-RU" sz="2800" dirty="0" smtClean="0"/>
              <a:t>лицей </a:t>
            </a:r>
            <a:r>
              <a:rPr lang="ru-RU" sz="2800" dirty="0"/>
              <a:t>№ 1 </a:t>
            </a:r>
          </a:p>
          <a:p>
            <a:r>
              <a:rPr lang="ru-RU" sz="2800" dirty="0" smtClean="0"/>
              <a:t>гимназии № </a:t>
            </a:r>
            <a:r>
              <a:rPr lang="ru-RU" sz="2800" dirty="0"/>
              <a:t>18, 24 </a:t>
            </a:r>
          </a:p>
          <a:p>
            <a:r>
              <a:rPr lang="ru-RU" sz="2800" dirty="0"/>
              <a:t>СОШ </a:t>
            </a:r>
            <a:r>
              <a:rPr lang="ru-RU" sz="2800" dirty="0" smtClean="0"/>
              <a:t>№ </a:t>
            </a:r>
            <a:r>
              <a:rPr lang="ru-RU" sz="2800" dirty="0"/>
              <a:t>2, 4, 11, 12, 15, 16, 19, 23, </a:t>
            </a:r>
          </a:p>
          <a:p>
            <a:r>
              <a:rPr lang="ru-RU" sz="2800" dirty="0"/>
              <a:t>27, 28, 34, 36, 38, 41, 42, 51, 64, 67, 66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gray">
          <a:xfrm>
            <a:off x="395536" y="3789040"/>
            <a:ext cx="6287896" cy="2664296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82550" h="38100" prst="coolSlant"/>
            </a:sp3d>
          </a:bodyPr>
          <a:lstStyle/>
          <a:p>
            <a:r>
              <a:rPr lang="ru-RU" sz="2800" b="1" dirty="0" smtClean="0"/>
              <a:t>Возродились: </a:t>
            </a:r>
          </a:p>
          <a:p>
            <a:r>
              <a:rPr lang="ru-RU" sz="2800" dirty="0" smtClean="0"/>
              <a:t>лицей </a:t>
            </a:r>
            <a:r>
              <a:rPr lang="ru-RU" sz="2800" dirty="0"/>
              <a:t>№ </a:t>
            </a:r>
            <a:r>
              <a:rPr lang="ru-RU" sz="2800" dirty="0" smtClean="0"/>
              <a:t>8</a:t>
            </a:r>
          </a:p>
          <a:p>
            <a:r>
              <a:rPr lang="ru-RU" sz="2800" dirty="0" smtClean="0"/>
              <a:t>гимназия № 56 </a:t>
            </a:r>
          </a:p>
          <a:p>
            <a:r>
              <a:rPr lang="ru-RU" sz="2800" dirty="0" smtClean="0"/>
              <a:t>СОШ </a:t>
            </a:r>
            <a:r>
              <a:rPr lang="ru-RU" sz="2800" dirty="0"/>
              <a:t>№ 3, 35, 37, </a:t>
            </a:r>
            <a:r>
              <a:rPr lang="ru-RU" sz="2800" dirty="0" smtClean="0"/>
              <a:t>54</a:t>
            </a:r>
            <a:endParaRPr lang="ru-RU" sz="28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149080"/>
            <a:ext cx="2724163" cy="256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0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80" y="5835306"/>
            <a:ext cx="7704856" cy="76797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«19-я ГВАРДЕЙСКАЯ ДИВИЗИЯ»</a:t>
            </a:r>
            <a:endParaRPr lang="ru-RU" sz="3200" b="1" dirty="0">
              <a:solidFill>
                <a:srgbClr val="6633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t="16946" r="22552" b="18122"/>
          <a:stretch/>
        </p:blipFill>
        <p:spPr>
          <a:xfrm rot="5400000">
            <a:off x="3546285" y="1214355"/>
            <a:ext cx="5075766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99592" y="105273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rgbClr val="6633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КНИГА </a:t>
            </a:r>
          </a:p>
          <a:p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3200" b="1" i="1" dirty="0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Валентины Григорьевны </a:t>
            </a:r>
            <a:r>
              <a:rPr lang="ru-RU" sz="3200" b="1" i="1" dirty="0" err="1"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Пшеничкиной</a:t>
            </a:r>
            <a:endParaRPr lang="ru-RU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65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348880"/>
            <a:ext cx="7236296" cy="432048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Развитие сетевого взаимодействия</a:t>
            </a:r>
          </a:p>
        </p:txBody>
      </p:sp>
    </p:spTree>
    <p:extLst>
      <p:ext uri="{BB962C8B-B14F-4D97-AF65-F5344CB8AC3E}">
        <p14:creationId xmlns:p14="http://schemas.microsoft.com/office/powerpoint/2010/main" val="210058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0"/>
            <a:ext cx="8856984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Сеть муниципальных </a:t>
            </a:r>
            <a: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инновационных </a:t>
            </a: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площадок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630" y="1340768"/>
            <a:ext cx="8784976" cy="5400600"/>
          </a:xfrm>
        </p:spPr>
        <p:txBody>
          <a:bodyPr>
            <a:normAutofit/>
          </a:bodyPr>
          <a:lstStyle/>
          <a:p>
            <a:pPr lvl="0" algn="just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Образовательное пространство как средство</a:t>
            </a:r>
          </a:p>
          <a:p>
            <a:pPr lvl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     развития коммуникативной компетентности детей</a:t>
            </a:r>
          </a:p>
          <a:p>
            <a:pPr marL="0" lvl="0" indent="0" algn="just">
              <a:spcBef>
                <a:spcPts val="60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     </a:t>
            </a:r>
            <a:r>
              <a:rPr lang="ru-RU" sz="2000" b="1" dirty="0">
                <a:solidFill>
                  <a:schemeClr val="tx1"/>
                </a:solidFill>
              </a:rPr>
              <a:t>ДОУ № 135, 45, 56, 89</a:t>
            </a:r>
          </a:p>
          <a:p>
            <a:pPr marL="0" lvl="0" indent="0" algn="just">
              <a:spcBef>
                <a:spcPts val="0"/>
              </a:spcBef>
              <a:buNone/>
            </a:pPr>
            <a:endParaRPr lang="ru-RU" sz="2000" dirty="0">
              <a:solidFill>
                <a:schemeClr val="tx1"/>
              </a:solidFill>
            </a:endParaRPr>
          </a:p>
          <a:p>
            <a:pPr lvl="0" algn="just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Партнерство детского сада, семьи и школы в сенсорной</a:t>
            </a:r>
          </a:p>
          <a:p>
            <a:pPr lvl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      интеграции дошкольников с ОВЗ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     </a:t>
            </a:r>
            <a:r>
              <a:rPr lang="ru-RU" sz="2000" b="1" dirty="0">
                <a:solidFill>
                  <a:schemeClr val="tx1"/>
                </a:solidFill>
              </a:rPr>
              <a:t>ДОУ № 30, 38</a:t>
            </a:r>
          </a:p>
          <a:p>
            <a:pPr lvl="0" algn="just">
              <a:spcBef>
                <a:spcPts val="1800"/>
              </a:spcBef>
            </a:pPr>
            <a:r>
              <a:rPr lang="ru-RU" sz="2000" dirty="0">
                <a:solidFill>
                  <a:schemeClr val="tx1"/>
                </a:solidFill>
              </a:rPr>
              <a:t>Создание условий для внедрения ООП нового поколения «Успех»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     </a:t>
            </a:r>
            <a:r>
              <a:rPr lang="ru-RU" sz="2000" b="1" dirty="0">
                <a:solidFill>
                  <a:schemeClr val="tx1"/>
                </a:solidFill>
              </a:rPr>
              <a:t>ДОУ № 40, 62, 86</a:t>
            </a:r>
          </a:p>
          <a:p>
            <a:pPr algn="just">
              <a:spcBef>
                <a:spcPts val="1800"/>
              </a:spcBef>
            </a:pPr>
            <a:r>
              <a:rPr lang="ru-RU" sz="2000" dirty="0" err="1">
                <a:solidFill>
                  <a:schemeClr val="tx1"/>
                </a:solidFill>
              </a:rPr>
              <a:t>Тьюторское</a:t>
            </a:r>
            <a:r>
              <a:rPr lang="ru-RU" sz="2000" dirty="0">
                <a:solidFill>
                  <a:schemeClr val="tx1"/>
                </a:solidFill>
              </a:rPr>
              <a:t> сопровождение как форма методической поддержки педагога </a:t>
            </a:r>
            <a:r>
              <a:rPr lang="ru-RU" sz="2000" b="1" dirty="0">
                <a:solidFill>
                  <a:schemeClr val="tx1"/>
                </a:solidFill>
              </a:rPr>
              <a:t>ДОУ № 57, 69 ,79, 103</a:t>
            </a:r>
          </a:p>
          <a:p>
            <a:pPr lvl="0" algn="just">
              <a:spcBef>
                <a:spcPts val="1800"/>
              </a:spcBef>
            </a:pPr>
            <a:r>
              <a:rPr lang="ru-RU" sz="2000" dirty="0">
                <a:solidFill>
                  <a:schemeClr val="tx1"/>
                </a:solidFill>
              </a:rPr>
              <a:t>Создание методической базы по организации развития основных физических качеств у детей старшего дошкольного возраста</a:t>
            </a:r>
          </a:p>
          <a:p>
            <a:pPr marL="0" lvl="0" indent="0" algn="just">
              <a:spcBef>
                <a:spcPts val="0"/>
              </a:spcBef>
              <a:buNone/>
            </a:pPr>
            <a:r>
              <a:rPr lang="ru-RU" sz="2000" dirty="0">
                <a:solidFill>
                  <a:schemeClr val="tx1"/>
                </a:solidFill>
              </a:rPr>
              <a:t>      </a:t>
            </a:r>
            <a:r>
              <a:rPr lang="ru-RU" sz="2000" b="1" dirty="0">
                <a:solidFill>
                  <a:schemeClr val="tx1"/>
                </a:solidFill>
              </a:rPr>
              <a:t>ДОУ № 33, 50, 62, 63, 85, 89 </a:t>
            </a:r>
          </a:p>
        </p:txBody>
      </p:sp>
    </p:spTree>
    <p:extLst>
      <p:ext uri="{BB962C8B-B14F-4D97-AF65-F5344CB8AC3E}">
        <p14:creationId xmlns:p14="http://schemas.microsoft.com/office/powerpoint/2010/main" val="14021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768752" cy="7200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Охват обучающихся </a:t>
            </a:r>
            <a:b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мероприятиями </a:t>
            </a:r>
            <a:r>
              <a:rPr lang="ru-RU" sz="3200" b="1" dirty="0" err="1">
                <a:solidFill>
                  <a:srgbClr val="663300"/>
                </a:solidFill>
                <a:latin typeface="+mn-lt"/>
                <a:ea typeface="+mn-ea"/>
                <a:cs typeface="+mn-cs"/>
              </a:rPr>
              <a:t>MAStEx</a:t>
            </a:r>
            <a:endParaRPr lang="ru-RU" sz="3200" b="1" dirty="0">
              <a:solidFill>
                <a:srgbClr val="6633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217"/>
          <a:stretch/>
        </p:blipFill>
        <p:spPr>
          <a:xfrm>
            <a:off x="611560" y="1700808"/>
            <a:ext cx="6048672" cy="4886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72816"/>
            <a:ext cx="8712968" cy="2736304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ru-RU" sz="32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дистанционные игры - 6648 </a:t>
            </a:r>
            <a:r>
              <a:rPr lang="ru-RU" sz="32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человек</a:t>
            </a:r>
            <a:endParaRPr lang="ru-RU" sz="32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  <a:p>
            <a:pPr>
              <a:spcBef>
                <a:spcPts val="1800"/>
              </a:spcBef>
            </a:pPr>
            <a:r>
              <a:rPr lang="ru-RU" sz="32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мониторинги </a:t>
            </a:r>
            <a:r>
              <a:rPr lang="ru-RU" sz="32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- </a:t>
            </a:r>
            <a:r>
              <a:rPr lang="ru-RU" sz="32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4043 человека</a:t>
            </a:r>
          </a:p>
          <a:p>
            <a:pPr>
              <a:spcBef>
                <a:spcPts val="1800"/>
              </a:spcBef>
            </a:pPr>
            <a:r>
              <a:rPr lang="ru-RU" sz="32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личное первенство по </a:t>
            </a:r>
            <a:r>
              <a:rPr lang="ru-RU" sz="32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физике - </a:t>
            </a:r>
            <a:r>
              <a:rPr lang="ru-RU" sz="3200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221 </a:t>
            </a:r>
            <a:r>
              <a:rPr lang="ru-RU" sz="3200" dirty="0" smtClean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>человек</a:t>
            </a:r>
            <a:endParaRPr lang="ru-RU" sz="3200" dirty="0">
              <a:solidFill>
                <a:schemeClr val="tx1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492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0"/>
            <a:ext cx="8136904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Муниципальная сетевая площадка </a:t>
            </a:r>
            <a:r>
              <a:rPr lang="ru-RU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/>
            </a:r>
            <a:br>
              <a:rPr lang="ru-RU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по </a:t>
            </a:r>
            <a:r>
              <a:rPr lang="ru-RU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методическому сопровождению </a:t>
            </a:r>
            <a:br>
              <a:rPr lang="ru-RU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молодых педагогов </a:t>
            </a: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ru-RU" sz="3200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rPr>
            </a:b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077072"/>
            <a:ext cx="2636912" cy="2636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060848"/>
            <a:ext cx="7632848" cy="2907704"/>
          </a:xfrm>
        </p:spPr>
        <p:txBody>
          <a:bodyPr>
            <a:normAutofit fontScale="92500"/>
          </a:bodyPr>
          <a:lstStyle/>
          <a:p>
            <a:pPr>
              <a:spcBef>
                <a:spcPts val="1800"/>
              </a:spcBef>
            </a:pPr>
            <a:r>
              <a:rPr lang="ru-RU" sz="3200" b="1" dirty="0">
                <a:solidFill>
                  <a:schemeClr val="tx1"/>
                </a:solidFill>
              </a:rPr>
              <a:t>ООШ </a:t>
            </a:r>
            <a:r>
              <a:rPr lang="ru-RU" sz="3200" b="1" dirty="0" smtClean="0">
                <a:solidFill>
                  <a:schemeClr val="tx1"/>
                </a:solidFill>
              </a:rPr>
              <a:t>№ </a:t>
            </a:r>
            <a:r>
              <a:rPr lang="ru-RU" sz="3200" b="1" dirty="0">
                <a:solidFill>
                  <a:schemeClr val="tx1"/>
                </a:solidFill>
              </a:rPr>
              <a:t>45, 66</a:t>
            </a:r>
          </a:p>
          <a:p>
            <a:pPr>
              <a:spcBef>
                <a:spcPts val="1800"/>
              </a:spcBef>
            </a:pPr>
            <a:r>
              <a:rPr lang="ru-RU" sz="3200" b="1" dirty="0">
                <a:solidFill>
                  <a:schemeClr val="tx1"/>
                </a:solidFill>
              </a:rPr>
              <a:t>Лицеи </a:t>
            </a:r>
            <a:r>
              <a:rPr lang="ru-RU" sz="3200" b="1" dirty="0" smtClean="0">
                <a:solidFill>
                  <a:schemeClr val="tx1"/>
                </a:solidFill>
              </a:rPr>
              <a:t>№ </a:t>
            </a:r>
            <a:r>
              <a:rPr lang="ru-RU" sz="3200" b="1" dirty="0">
                <a:solidFill>
                  <a:schemeClr val="tx1"/>
                </a:solidFill>
              </a:rPr>
              <a:t>1, 7, 8</a:t>
            </a:r>
          </a:p>
          <a:p>
            <a:pPr>
              <a:spcBef>
                <a:spcPts val="1800"/>
              </a:spcBef>
            </a:pPr>
            <a:r>
              <a:rPr lang="ru-RU" sz="3200" b="1" dirty="0">
                <a:solidFill>
                  <a:schemeClr val="tx1"/>
                </a:solidFill>
              </a:rPr>
              <a:t>СОШ </a:t>
            </a:r>
            <a:r>
              <a:rPr lang="ru-RU" sz="3200" b="1" dirty="0" smtClean="0">
                <a:solidFill>
                  <a:schemeClr val="tx1"/>
                </a:solidFill>
              </a:rPr>
              <a:t>№ </a:t>
            </a:r>
            <a:r>
              <a:rPr lang="ru-RU" sz="3200" b="1" dirty="0">
                <a:solidFill>
                  <a:schemeClr val="tx1"/>
                </a:solidFill>
              </a:rPr>
              <a:t>5, 23, 25, 28, 30, 37, 44, 53, СЛШ</a:t>
            </a:r>
          </a:p>
          <a:p>
            <a:pPr>
              <a:spcBef>
                <a:spcPts val="1800"/>
              </a:spcBef>
            </a:pPr>
            <a:r>
              <a:rPr lang="ru-RU" sz="3200" b="1" dirty="0" smtClean="0">
                <a:solidFill>
                  <a:schemeClr val="tx1"/>
                </a:solidFill>
              </a:rPr>
              <a:t>Гимназии № 6, 13</a:t>
            </a:r>
            <a:r>
              <a:rPr lang="ru-RU" sz="3200" b="1" dirty="0">
                <a:solidFill>
                  <a:schemeClr val="tx1"/>
                </a:solidFill>
              </a:rPr>
              <a:t>, </a:t>
            </a:r>
            <a:r>
              <a:rPr lang="ru-RU" sz="3200" b="1" dirty="0" smtClean="0">
                <a:solidFill>
                  <a:schemeClr val="tx1"/>
                </a:solidFill>
              </a:rPr>
              <a:t>26, 55, 56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24711"/>
            <a:ext cx="8568952" cy="1320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Финансирование образовательных учреждений г. Томска в </a:t>
            </a:r>
            <a:r>
              <a:rPr lang="ru-RU" sz="3200" b="1" dirty="0" smtClean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2015году </a:t>
            </a:r>
            <a:endParaRPr lang="ru-RU" sz="3200" b="1" dirty="0">
              <a:solidFill>
                <a:srgbClr val="6633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219241"/>
              </p:ext>
            </p:extLst>
          </p:nvPr>
        </p:nvGraphicFramePr>
        <p:xfrm>
          <a:off x="467544" y="1052736"/>
          <a:ext cx="5772151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124" y="3658612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663300"/>
                </a:solidFill>
              </a:rPr>
              <a:t>Доля расходов на образование  в бюджете Города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168878"/>
              </p:ext>
            </p:extLst>
          </p:nvPr>
        </p:nvGraphicFramePr>
        <p:xfrm>
          <a:off x="1217873" y="4156308"/>
          <a:ext cx="6048672" cy="25011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1390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0"/>
            <a:ext cx="8640960" cy="13208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Объем доходов от оказания платных дополнительных услуг, родительской платы </a:t>
            </a:r>
            <a:br>
              <a:rPr lang="ru-RU" sz="2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2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и  иной приносящей доход деятельности</a:t>
            </a:r>
            <a:br>
              <a:rPr lang="ru-RU" sz="2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r>
              <a:rPr lang="ru-RU" sz="2800" b="1" dirty="0" err="1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тыс.руб</a:t>
            </a:r>
            <a:r>
              <a:rPr lang="ru-RU" sz="2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.</a:t>
            </a:r>
            <a:br>
              <a:rPr lang="ru-RU" sz="28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</a:br>
            <a:endParaRPr lang="ru-RU" sz="2800" b="1" dirty="0">
              <a:solidFill>
                <a:srgbClr val="6633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664565"/>
              </p:ext>
            </p:extLst>
          </p:nvPr>
        </p:nvGraphicFramePr>
        <p:xfrm>
          <a:off x="755576" y="2204864"/>
          <a:ext cx="6912768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107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6347713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  <a:latin typeface="+mn-lt"/>
                <a:ea typeface="+mn-ea"/>
                <a:cs typeface="+mn-cs"/>
              </a:rPr>
              <a:t>Школы - победители ФЦПРО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gray">
          <a:xfrm>
            <a:off x="323528" y="1196752"/>
            <a:ext cx="6984776" cy="2014984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82550" h="38100" prst="coolSlant"/>
            </a:sp3d>
          </a:bodyPr>
          <a:lstStyle/>
          <a:p>
            <a:pPr lvl="0" algn="just"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Внутришкольная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система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оценки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качества» 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гимназия №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</a:t>
            </a:r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gray">
          <a:xfrm>
            <a:off x="323528" y="3501008"/>
            <a:ext cx="6984776" cy="2664296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0" scaled="1"/>
          </a:gradFill>
          <a:ln w="6350" algn="ctr">
            <a:noFill/>
            <a:prstDash val="sysDot"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82550" h="38100" prst="coolSlant"/>
            </a:sp3d>
          </a:bodyPr>
          <a:lstStyle/>
          <a:p>
            <a:pPr lvl="0" algn="just">
              <a:buSzPts val="1000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номинации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Aft>
                <a:spcPts val="600"/>
              </a:spcAft>
              <a:buSzPts val="1000"/>
              <a:tabLst>
                <a:tab pos="457200" algn="l"/>
              </a:tabLs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Инициативный инновационный проект» </a:t>
            </a:r>
            <a:endParaRPr lang="ru-RU" sz="2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СОШ «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Эврика-развитие» </a:t>
            </a:r>
          </a:p>
          <a:p>
            <a:pPr lvl="0" algn="just">
              <a:buSzPts val="1000"/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Академический лицей</a:t>
            </a:r>
          </a:p>
        </p:txBody>
      </p:sp>
    </p:spTree>
    <p:extLst>
      <p:ext uri="{BB962C8B-B14F-4D97-AF65-F5344CB8AC3E}">
        <p14:creationId xmlns:p14="http://schemas.microsoft.com/office/powerpoint/2010/main" val="166340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772816"/>
            <a:ext cx="7200800" cy="42484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300" b="1" dirty="0" smtClean="0">
                <a:solidFill>
                  <a:srgbClr val="663300"/>
                </a:solidFill>
              </a:rPr>
              <a:t>Совершенствование инфраструктуры образовательных учреждений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17408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6138" y="4580653"/>
            <a:ext cx="5907862" cy="21602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Monotype Corsiva" panose="03010101010201010101" pitchFamily="66" charset="0"/>
              </a:rPr>
              <a:t>С новым учебным годом!</a:t>
            </a:r>
            <a:endParaRPr lang="ru-RU" sz="60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04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44624"/>
            <a:ext cx="6347713" cy="13208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</a:rPr>
              <a:t>Динамика роста численности детского населения </a:t>
            </a:r>
            <a:r>
              <a:rPr lang="ru-RU" sz="3200" b="1" dirty="0" smtClean="0">
                <a:solidFill>
                  <a:srgbClr val="663300"/>
                </a:solidFill>
              </a:rPr>
              <a:t/>
            </a:r>
            <a:br>
              <a:rPr lang="ru-RU" sz="3200" b="1" dirty="0" smtClean="0">
                <a:solidFill>
                  <a:srgbClr val="663300"/>
                </a:solidFill>
              </a:rPr>
            </a:br>
            <a:r>
              <a:rPr lang="ru-RU" sz="3200" b="1" dirty="0" smtClean="0">
                <a:solidFill>
                  <a:srgbClr val="663300"/>
                </a:solidFill>
              </a:rPr>
              <a:t>с </a:t>
            </a:r>
            <a:r>
              <a:rPr lang="ru-RU" sz="3200" b="1" dirty="0">
                <a:solidFill>
                  <a:srgbClr val="663300"/>
                </a:solidFill>
              </a:rPr>
              <a:t>2009 по 2016 год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54003"/>
              </p:ext>
            </p:extLst>
          </p:nvPr>
        </p:nvGraphicFramePr>
        <p:xfrm>
          <a:off x="251520" y="1556792"/>
          <a:ext cx="763284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6314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6768752" cy="93610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663300"/>
                </a:solidFill>
              </a:rPr>
              <a:t>Дополнительные места</a:t>
            </a:r>
            <a:br>
              <a:rPr lang="ru-RU" sz="3200" b="1" dirty="0" smtClean="0">
                <a:solidFill>
                  <a:srgbClr val="663300"/>
                </a:solidFill>
              </a:rPr>
            </a:br>
            <a:r>
              <a:rPr lang="ru-RU" sz="3200" b="1" dirty="0" smtClean="0">
                <a:solidFill>
                  <a:srgbClr val="663300"/>
                </a:solidFill>
              </a:rPr>
              <a:t>в дошкольных образовательных учреждениях</a:t>
            </a:r>
            <a:endParaRPr lang="ru-RU" sz="3200" b="1" dirty="0">
              <a:solidFill>
                <a:srgbClr val="6633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27685608"/>
              </p:ext>
            </p:extLst>
          </p:nvPr>
        </p:nvGraphicFramePr>
        <p:xfrm>
          <a:off x="683568" y="1556792"/>
          <a:ext cx="6600056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836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563" y="185495"/>
            <a:ext cx="6347713" cy="58715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663300"/>
                </a:solidFill>
              </a:rPr>
              <a:t>Новые здания детских садов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19752" y="853756"/>
            <a:ext cx="8194512" cy="5873109"/>
            <a:chOff x="139577" y="299129"/>
            <a:chExt cx="8194512" cy="5873109"/>
          </a:xfrm>
        </p:grpSpPr>
        <p:sp>
          <p:nvSpPr>
            <p:cNvPr id="4" name="TextBox 3"/>
            <p:cNvSpPr txBox="1"/>
            <p:nvPr/>
          </p:nvSpPr>
          <p:spPr>
            <a:xfrm>
              <a:off x="6897147" y="394641"/>
              <a:ext cx="1314888" cy="369333"/>
            </a:xfrm>
            <a:prstGeom prst="rect">
              <a:avLst/>
            </a:prstGeom>
            <a:noFill/>
            <a:effectLst>
              <a:glow rad="1447800">
                <a:schemeClr val="bg1">
                  <a:lumMod val="95000"/>
                  <a:alpha val="6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3943753" y="2614823"/>
              <a:ext cx="4390336" cy="3557415"/>
              <a:chOff x="8150557" y="76601"/>
              <a:chExt cx="4495638" cy="3686430"/>
            </a:xfrm>
          </p:grpSpPr>
          <p:pic>
            <p:nvPicPr>
              <p:cNvPr id="1027" name="Picture 3" descr="ДОУ № 35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59"/>
              <a:stretch/>
            </p:blipFill>
            <p:spPr bwMode="auto">
              <a:xfrm>
                <a:off x="8150557" y="76601"/>
                <a:ext cx="4495638" cy="296545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9181748" y="3093260"/>
                <a:ext cx="2433257" cy="669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ДОУ № </a:t>
                </a:r>
                <a:r>
                  <a:rPr lang="ru-RU" b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35</a:t>
                </a:r>
              </a:p>
              <a:p>
                <a:pPr algn="ctr"/>
                <a:r>
                  <a:rPr lang="ru-RU" b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ул. Косарева, 21</a:t>
                </a:r>
                <a:endParaRPr lang="ru-RU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139577" y="299129"/>
              <a:ext cx="4138776" cy="3669670"/>
              <a:chOff x="103223" y="3842416"/>
              <a:chExt cx="5474939" cy="3258344"/>
            </a:xfrm>
          </p:grpSpPr>
          <p:pic>
            <p:nvPicPr>
              <p:cNvPr id="1028" name="Picture 4" descr="ДОУ № 40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7" t="10946" r="5214" b="14146"/>
              <a:stretch/>
            </p:blipFill>
            <p:spPr bwMode="auto">
              <a:xfrm>
                <a:off x="103223" y="3842416"/>
                <a:ext cx="5474939" cy="2493533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1039572" y="6526875"/>
                <a:ext cx="3905457" cy="57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b="1" dirty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ДОУ № </a:t>
                </a:r>
                <a:r>
                  <a:rPr lang="ru-RU" b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40</a:t>
                </a:r>
              </a:p>
              <a:p>
                <a:pPr algn="ctr"/>
                <a:r>
                  <a:rPr lang="ru-RU" b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ул. </a:t>
                </a:r>
                <a:r>
                  <a:rPr lang="ru-RU" b="1" dirty="0" err="1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Залесская</a:t>
                </a:r>
                <a:r>
                  <a:rPr lang="ru-RU" b="1" dirty="0" smtClean="0"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</a:rPr>
                  <a:t>, 16</a:t>
                </a:r>
                <a:endParaRPr lang="ru-RU" b="1" dirty="0"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Прямоугольник 9"/>
            <p:cNvSpPr/>
            <p:nvPr/>
          </p:nvSpPr>
          <p:spPr>
            <a:xfrm>
              <a:off x="4093622" y="354093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523240" y="5576229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ru-RU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729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0945"/>
            <a:ext cx="7452320" cy="177281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663300"/>
                </a:solidFill>
              </a:rPr>
              <a:t>Количество учащихся первых классов </a:t>
            </a:r>
            <a:r>
              <a:rPr lang="ru-RU" sz="2800" b="1" dirty="0" smtClean="0">
                <a:solidFill>
                  <a:srgbClr val="663300"/>
                </a:solidFill>
              </a:rPr>
              <a:t/>
            </a:r>
            <a:br>
              <a:rPr lang="ru-RU" sz="2800" b="1" dirty="0" smtClean="0">
                <a:solidFill>
                  <a:srgbClr val="663300"/>
                </a:solidFill>
              </a:rPr>
            </a:br>
            <a:r>
              <a:rPr lang="ru-RU" sz="2800" b="1" dirty="0" smtClean="0">
                <a:solidFill>
                  <a:srgbClr val="663300"/>
                </a:solidFill>
              </a:rPr>
              <a:t>в </a:t>
            </a:r>
            <a:r>
              <a:rPr lang="ru-RU" sz="2800" b="1" dirty="0">
                <a:solidFill>
                  <a:srgbClr val="663300"/>
                </a:solidFill>
              </a:rPr>
              <a:t>2012-2015 </a:t>
            </a:r>
            <a:r>
              <a:rPr lang="ru-RU" sz="2800" b="1" dirty="0" smtClean="0">
                <a:solidFill>
                  <a:srgbClr val="663300"/>
                </a:solidFill>
              </a:rPr>
              <a:t>гг</a:t>
            </a:r>
            <a:r>
              <a:rPr lang="ru-RU" sz="2800" b="1" dirty="0">
                <a:solidFill>
                  <a:srgbClr val="663300"/>
                </a:solidFill>
              </a:rPr>
              <a:t>. </a:t>
            </a:r>
            <a:r>
              <a:rPr lang="ru-RU" sz="2800" b="1" dirty="0" smtClean="0">
                <a:solidFill>
                  <a:srgbClr val="663300"/>
                </a:solidFill>
              </a:rPr>
              <a:t/>
            </a:r>
            <a:br>
              <a:rPr lang="ru-RU" sz="2800" b="1" dirty="0" smtClean="0">
                <a:solidFill>
                  <a:srgbClr val="663300"/>
                </a:solidFill>
              </a:rPr>
            </a:br>
            <a:r>
              <a:rPr lang="ru-RU" sz="2800" b="1" dirty="0" smtClean="0">
                <a:solidFill>
                  <a:srgbClr val="663300"/>
                </a:solidFill>
              </a:rPr>
              <a:t>и </a:t>
            </a:r>
            <a:r>
              <a:rPr lang="ru-RU" sz="2800" b="1" dirty="0">
                <a:solidFill>
                  <a:srgbClr val="663300"/>
                </a:solidFill>
              </a:rPr>
              <a:t>прогнозное количество на 2016 </a:t>
            </a:r>
            <a:r>
              <a:rPr lang="ru-RU" sz="2800" b="1" dirty="0" smtClean="0">
                <a:solidFill>
                  <a:srgbClr val="663300"/>
                </a:solidFill>
              </a:rPr>
              <a:t>год</a:t>
            </a:r>
            <a:endParaRPr lang="ru-RU" sz="2800" b="1" dirty="0">
              <a:solidFill>
                <a:srgbClr val="663300"/>
              </a:solidFill>
            </a:endParaRPr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401345"/>
              </p:ext>
            </p:extLst>
          </p:nvPr>
        </p:nvGraphicFramePr>
        <p:xfrm>
          <a:off x="251520" y="2011266"/>
          <a:ext cx="7920880" cy="437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395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7488832" cy="1320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663300"/>
                </a:solidFill>
              </a:rPr>
              <a:t>Строительство школы </a:t>
            </a:r>
            <a:r>
              <a:rPr lang="ru-RU" sz="3200" b="1" dirty="0" smtClean="0">
                <a:solidFill>
                  <a:srgbClr val="663300"/>
                </a:solidFill>
              </a:rPr>
              <a:t/>
            </a:r>
            <a:br>
              <a:rPr lang="ru-RU" sz="3200" b="1" dirty="0" smtClean="0">
                <a:solidFill>
                  <a:srgbClr val="663300"/>
                </a:solidFill>
              </a:rPr>
            </a:br>
            <a:r>
              <a:rPr lang="ru-RU" sz="3200" b="1" dirty="0" smtClean="0">
                <a:solidFill>
                  <a:srgbClr val="663300"/>
                </a:solidFill>
              </a:rPr>
              <a:t>на ул. Дизайнеров</a:t>
            </a:r>
            <a:endParaRPr lang="ru-RU" sz="3200" b="1" dirty="0">
              <a:solidFill>
                <a:srgbClr val="6633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81448"/>
            <a:ext cx="7776864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88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Зеленый и желты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Другая 1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Зеленый и желтый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1587</TotalTime>
  <Words>958</Words>
  <Application>Microsoft Office PowerPoint</Application>
  <PresentationFormat>Экран (4:3)</PresentationFormat>
  <Paragraphs>197</Paragraphs>
  <Slides>40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Arial</vt:lpstr>
      <vt:lpstr>Calibri</vt:lpstr>
      <vt:lpstr>Cambria</vt:lpstr>
      <vt:lpstr>Monotype Corsiva</vt:lpstr>
      <vt:lpstr>Times New Roman</vt:lpstr>
      <vt:lpstr>Wingdings 3</vt:lpstr>
      <vt:lpstr>Аспект</vt:lpstr>
      <vt:lpstr>Муниципальная система образования города Томска:  точки роста</vt:lpstr>
      <vt:lpstr>     …на ближайшее десятилетие мы можем поставить перед собой цель нового уровня и другого масштаба – сделать российскую школу одной из лучших в мире.       Убеждён, такая задача способна и должна объединить все политические силы, все уровни власти, граждан страны; она отвечает и запросам общества, и задачам национального развития </vt:lpstr>
      <vt:lpstr>Муниципальная программа  «Развитие образования»  на 2015 – 2020 годы</vt:lpstr>
      <vt:lpstr>Совершенствование инфраструктуры образовательных учреждений   </vt:lpstr>
      <vt:lpstr>Динамика роста численности детского населения  с 2009 по 2016 год</vt:lpstr>
      <vt:lpstr>Дополнительные места в дошкольных образовательных учреждениях</vt:lpstr>
      <vt:lpstr>Новые здания детских садов</vt:lpstr>
      <vt:lpstr>Количество учащихся первых классов  в 2012-2015 гг.  и прогнозное количество на 2016 год</vt:lpstr>
      <vt:lpstr>Строительство школы  на ул. Дизайнеров</vt:lpstr>
      <vt:lpstr>Ремонт школ</vt:lpstr>
      <vt:lpstr>Кадровое обеспечение отрасли</vt:lpstr>
      <vt:lpstr>Презентация PowerPoint</vt:lpstr>
      <vt:lpstr>Конкурсы «Учитель года»,  «Воспитатель года», «Сердце отдаю детям»</vt:lpstr>
      <vt:lpstr>Совершенствование системы профориентационной работы  </vt:lpstr>
      <vt:lpstr>Презентация PowerPoint</vt:lpstr>
      <vt:lpstr>Павильоны  профессиональных проб</vt:lpstr>
      <vt:lpstr>Участники  профессиональных проб  </vt:lpstr>
      <vt:lpstr>Специальная  предметно-развивающая среда</vt:lpstr>
      <vt:lpstr>«Декада пап»  в МАДОУ № 48</vt:lpstr>
      <vt:lpstr>Взаимодействие  с университетами </vt:lpstr>
      <vt:lpstr>Школы -лидеры  по количеству участников мероприятий в ТГУ </vt:lpstr>
      <vt:lpstr>Победители Конкурса  проектных, исследовательских  и творческих работ  «С наукой в ХХI век»</vt:lpstr>
      <vt:lpstr>Научно-техническое творчество.  Образовательная робототехника</vt:lpstr>
      <vt:lpstr>Ресурсные центры  по научно - техническому творчеству</vt:lpstr>
      <vt:lpstr>ЛЕГО и первороботы  в детском саду</vt:lpstr>
      <vt:lpstr>Презентация PowerPoint</vt:lpstr>
      <vt:lpstr>Региональная олимпиада  по образовательной робототехнике</vt:lpstr>
      <vt:lpstr>Всероссийская робототехническая олимпиада</vt:lpstr>
      <vt:lpstr>Повышения роли образования  в гражданско-патриотическом воспитании подрастающего поколения</vt:lpstr>
      <vt:lpstr>Презентация PowerPoint</vt:lpstr>
      <vt:lpstr>Школьные музеи</vt:lpstr>
      <vt:lpstr>«19-я ГВАРДЕЙСКАЯ ДИВИЗИЯ»</vt:lpstr>
      <vt:lpstr>Развитие сетевого взаимодействия</vt:lpstr>
      <vt:lpstr>Сеть муниципальных  инновационных площадок</vt:lpstr>
      <vt:lpstr>Охват обучающихся  мероприятиями MAStEx</vt:lpstr>
      <vt:lpstr>Муниципальная сетевая площадка  по методическому сопровождению  молодых педагогов  </vt:lpstr>
      <vt:lpstr>Финансирование образовательных учреждений г. Томска в 2015году </vt:lpstr>
      <vt:lpstr>Объем доходов от оказания платных дополнительных услуг, родительской платы  и  иной приносящей доход деятельности тыс.руб. </vt:lpstr>
      <vt:lpstr>Школы - победители ФЦПРО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Методист</dc:creator>
  <cp:lastModifiedBy>Методист</cp:lastModifiedBy>
  <cp:revision>166</cp:revision>
  <dcterms:modified xsi:type="dcterms:W3CDTF">2016-09-06T07:26:32Z</dcterms:modified>
</cp:coreProperties>
</file>